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handoutMasterIdLst>
    <p:handoutMasterId r:id="rId29"/>
  </p:handoutMasterIdLst>
  <p:sldIdLst>
    <p:sldId id="317" r:id="rId2"/>
    <p:sldId id="323" r:id="rId3"/>
    <p:sldId id="324" r:id="rId4"/>
    <p:sldId id="320" r:id="rId5"/>
    <p:sldId id="342" r:id="rId6"/>
    <p:sldId id="338" r:id="rId7"/>
    <p:sldId id="341" r:id="rId8"/>
    <p:sldId id="339" r:id="rId9"/>
    <p:sldId id="340" r:id="rId10"/>
    <p:sldId id="343" r:id="rId11"/>
    <p:sldId id="325" r:id="rId12"/>
    <p:sldId id="327" r:id="rId13"/>
    <p:sldId id="332" r:id="rId14"/>
    <p:sldId id="334" r:id="rId15"/>
    <p:sldId id="336" r:id="rId16"/>
    <p:sldId id="337" r:id="rId17"/>
    <p:sldId id="344" r:id="rId18"/>
    <p:sldId id="313" r:id="rId19"/>
    <p:sldId id="305" r:id="rId20"/>
    <p:sldId id="312" r:id="rId21"/>
    <p:sldId id="307" r:id="rId22"/>
    <p:sldId id="314" r:id="rId23"/>
    <p:sldId id="315" r:id="rId24"/>
    <p:sldId id="316" r:id="rId25"/>
    <p:sldId id="306" r:id="rId26"/>
    <p:sldId id="311" r:id="rId27"/>
    <p:sldId id="292" r:id="rId28"/>
  </p:sldIdLst>
  <p:sldSz cx="12192000" cy="6858000"/>
  <p:notesSz cx="6667500" cy="99044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CCFF"/>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93" autoAdjust="0"/>
    <p:restoredTop sz="94660"/>
  </p:normalViewPr>
  <p:slideViewPr>
    <p:cSldViewPr snapToGrid="0">
      <p:cViewPr>
        <p:scale>
          <a:sx n="81" d="100"/>
          <a:sy n="81" d="100"/>
        </p:scale>
        <p:origin x="-102" y="13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250" cy="49522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776707" y="0"/>
            <a:ext cx="2889250" cy="495221"/>
          </a:xfrm>
          <a:prstGeom prst="rect">
            <a:avLst/>
          </a:prstGeom>
        </p:spPr>
        <p:txBody>
          <a:bodyPr vert="horz" lIns="91440" tIns="45720" rIns="91440" bIns="45720" rtlCol="0"/>
          <a:lstStyle>
            <a:lvl1pPr algn="r">
              <a:defRPr sz="1200"/>
            </a:lvl1pPr>
          </a:lstStyle>
          <a:p>
            <a:fld id="{17E9CF61-04FE-4A45-96AD-C1814914873D}" type="datetimeFigureOut">
              <a:rPr lang="en-US" smtClean="0"/>
              <a:t>7/30/2019</a:t>
            </a:fld>
            <a:endParaRPr lang="en-US"/>
          </a:p>
        </p:txBody>
      </p:sp>
      <p:sp>
        <p:nvSpPr>
          <p:cNvPr id="4" name="Footer Placeholder 3"/>
          <p:cNvSpPr>
            <a:spLocks noGrp="1"/>
          </p:cNvSpPr>
          <p:nvPr>
            <p:ph type="ftr" sz="quarter" idx="2"/>
          </p:nvPr>
        </p:nvSpPr>
        <p:spPr>
          <a:xfrm>
            <a:off x="0" y="9407473"/>
            <a:ext cx="2889250" cy="495221"/>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776707" y="9407473"/>
            <a:ext cx="2889250" cy="495221"/>
          </a:xfrm>
          <a:prstGeom prst="rect">
            <a:avLst/>
          </a:prstGeom>
        </p:spPr>
        <p:txBody>
          <a:bodyPr vert="horz" lIns="91440" tIns="45720" rIns="91440" bIns="45720" rtlCol="0" anchor="b"/>
          <a:lstStyle>
            <a:lvl1pPr algn="r">
              <a:defRPr sz="1200"/>
            </a:lvl1pPr>
          </a:lstStyle>
          <a:p>
            <a:fld id="{5C4A9DFF-DC21-4258-B99D-255E5DEFA2E4}" type="slidenum">
              <a:rPr lang="en-US" smtClean="0"/>
              <a:t>‹#›</a:t>
            </a:fld>
            <a:endParaRPr lang="en-US"/>
          </a:p>
        </p:txBody>
      </p:sp>
    </p:spTree>
    <p:extLst>
      <p:ext uri="{BB962C8B-B14F-4D97-AF65-F5344CB8AC3E}">
        <p14:creationId xmlns:p14="http://schemas.microsoft.com/office/powerpoint/2010/main" val="154785735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4" name="Group 13"/>
          <p:cNvGrpSpPr/>
          <p:nvPr/>
        </p:nvGrpSpPr>
        <p:grpSpPr>
          <a:xfrm>
            <a:off x="-1588" y="0"/>
            <a:ext cx="12193588" cy="6861555"/>
            <a:chOff x="-1588" y="0"/>
            <a:chExt cx="12193588" cy="6861555"/>
          </a:xfrm>
        </p:grpSpPr>
        <p:sp>
          <p:nvSpPr>
            <p:cNvPr id="9" name="Rectangle 8"/>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a:prstGeom prst="rect">
            <a:avLst/>
          </a:prstGeo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tx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158984" y="1792224"/>
            <a:ext cx="990599" cy="304799"/>
          </a:xfrm>
        </p:spPr>
        <p:txBody>
          <a:bodyPr/>
          <a:lstStyle>
            <a:lvl1pPr algn="l">
              <a:defRPr b="0">
                <a:solidFill>
                  <a:schemeClr val="bg1"/>
                </a:solidFill>
              </a:defRPr>
            </a:lvl1pPr>
          </a:lstStyle>
          <a:p>
            <a:fld id="{E9462EF3-3C4F-43EE-ACEE-D4B806740EA3}" type="datetimeFigureOut">
              <a:rPr lang="en-US" dirty="0"/>
              <a:pPr/>
              <a:t>7/30/2019</a:t>
            </a:fld>
            <a:endParaRPr lang="en-US" dirty="0"/>
          </a:p>
        </p:txBody>
      </p:sp>
      <p:sp>
        <p:nvSpPr>
          <p:cNvPr id="5" name="Footer Placeholder 4"/>
          <p:cNvSpPr>
            <a:spLocks noGrp="1"/>
          </p:cNvSpPr>
          <p:nvPr>
            <p:ph type="ftr" sz="quarter" idx="11"/>
          </p:nvPr>
        </p:nvSpPr>
        <p:spPr>
          <a:xfrm rot="5400000">
            <a:off x="8951976" y="3227832"/>
            <a:ext cx="3867912" cy="310896"/>
          </a:xfrm>
        </p:spPr>
        <p:txBody>
          <a:bodyPr/>
          <a:lstStyle>
            <a:lvl1pPr>
              <a:defRPr sz="1000" b="0">
                <a:solidFill>
                  <a:schemeClr val="bg1"/>
                </a:solidFill>
              </a:defRPr>
            </a:lvl1pPr>
          </a:lstStyle>
          <a:p>
            <a:r>
              <a:rPr lang="en-US" dirty="0"/>
              <a:t>
              </a:t>
            </a:r>
          </a:p>
        </p:txBody>
      </p:sp>
      <p:sp>
        <p:nvSpPr>
          <p:cNvPr id="8" name="Rectangle 7"/>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Panoramic Picture with Caption">
    <p:spTree>
      <p:nvGrpSpPr>
        <p:cNvPr id="1" name=""/>
        <p:cNvGrpSpPr/>
        <p:nvPr/>
      </p:nvGrpSpPr>
      <p:grpSpPr>
        <a:xfrm>
          <a:off x="0" y="0"/>
          <a:ext cx="0" cy="0"/>
          <a:chOff x="0" y="0"/>
          <a:chExt cx="0" cy="0"/>
        </a:xfrm>
      </p:grpSpPr>
      <p:grpSp>
        <p:nvGrpSpPr>
          <p:cNvPr id="17" name="Group 16"/>
          <p:cNvGrpSpPr/>
          <p:nvPr/>
        </p:nvGrpSpPr>
        <p:grpSpPr>
          <a:xfrm>
            <a:off x="-1588" y="0"/>
            <a:ext cx="12193588" cy="6861555"/>
            <a:chOff x="-1588" y="0"/>
            <a:chExt cx="12193588" cy="6861555"/>
          </a:xfrm>
        </p:grpSpPr>
        <p:sp>
          <p:nvSpPr>
            <p:cNvPr id="11" name="Rectangle 10"/>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7" y="4969927"/>
            <a:ext cx="8825657" cy="566738"/>
          </a:xfrm>
          <a:prstGeom prst="rect">
            <a:avLst/>
          </a:prstGeo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7" y="5536665"/>
            <a:ext cx="8825656" cy="493712"/>
          </a:xfrm>
        </p:spPr>
        <p:txBody>
          <a:bodyPr>
            <a:normAutofit/>
          </a:bodyPr>
          <a:lstStyle>
            <a:lvl1pPr marL="0" indent="0">
              <a:buNone/>
              <a:defRPr sz="1200">
                <a:solidFill>
                  <a:schemeClr val="tx2">
                    <a:lumMod val="40000"/>
                    <a:lumOff val="6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6343B39-165A-4B68-AA5C-581F5336313C}" type="datetimeFigureOut">
              <a:rPr lang="en-US" dirty="0"/>
              <a:t>7/30/2019</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6" name="Group 15"/>
          <p:cNvGrpSpPr/>
          <p:nvPr/>
        </p:nvGrpSpPr>
        <p:grpSpPr>
          <a:xfrm>
            <a:off x="-1588" y="0"/>
            <a:ext cx="12193588" cy="6861555"/>
            <a:chOff x="-1588" y="0"/>
            <a:chExt cx="12193588" cy="6861555"/>
          </a:xfrm>
        </p:grpSpPr>
        <p:sp>
          <p:nvSpPr>
            <p:cNvPr id="10" name="Rectangle 9"/>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0704"/>
            <a:ext cx="8833104" cy="1371600"/>
          </a:xfrm>
          <a:prstGeom prst="rect">
            <a:avLst/>
          </a:prstGeom>
        </p:spPr>
        <p:txBody>
          <a:bodyPr anchor="ctr" anchorCtr="0"/>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2144" y="3547872"/>
            <a:ext cx="8825659" cy="2478024"/>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942C8C57-33F9-4259-AC4F-0E3F5BEC9B94}" type="datetimeFigureOut">
              <a:rPr lang="en-US" dirty="0"/>
              <a:t>7/30/2019</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1588" y="0"/>
            <a:ext cx="12193588" cy="6861555"/>
            <a:chOff x="-1588" y="0"/>
            <a:chExt cx="12193588" cy="6861555"/>
          </a:xfrm>
        </p:grpSpPr>
        <p:sp>
          <p:nvSpPr>
            <p:cNvPr id="16" name="Rectangle 15"/>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Oval 17"/>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7"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2" name="TextBox 11"/>
          <p:cNvSpPr txBox="1"/>
          <p:nvPr/>
        </p:nvSpPr>
        <p:spPr bwMode="gray">
          <a:xfrm>
            <a:off x="898295" y="596767"/>
            <a:ext cx="801912" cy="156966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cs typeface="Arial"/>
              </a:defRPr>
            </a:lvl1pPr>
          </a:lstStyle>
          <a:p>
            <a:pPr lvl="0"/>
            <a:r>
              <a:rPr lang="en-US" sz="9600" dirty="0">
                <a:solidFill>
                  <a:schemeClr val="tx2">
                    <a:lumMod val="40000"/>
                    <a:lumOff val="60000"/>
                  </a:schemeClr>
                </a:solidFill>
              </a:rPr>
              <a:t>“</a:t>
            </a:r>
          </a:p>
        </p:txBody>
      </p:sp>
      <p:sp>
        <p:nvSpPr>
          <p:cNvPr id="15" name="TextBox 14"/>
          <p:cNvSpPr txBox="1"/>
          <p:nvPr/>
        </p:nvSpPr>
        <p:spPr bwMode="gray">
          <a:xfrm>
            <a:off x="9715063" y="2629300"/>
            <a:ext cx="801912" cy="156966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cs typeface="Arial"/>
              </a:defRPr>
            </a:lvl1pPr>
          </a:lstStyle>
          <a:p>
            <a:pPr lvl="0"/>
            <a:r>
              <a:rPr lang="en-US" sz="9600" dirty="0">
                <a:solidFill>
                  <a:schemeClr val="tx2">
                    <a:lumMod val="40000"/>
                    <a:lumOff val="60000"/>
                  </a:schemeClr>
                </a:solidFill>
              </a:rPr>
              <a:t>”</a:t>
            </a:r>
          </a:p>
        </p:txBody>
      </p:sp>
      <p:sp>
        <p:nvSpPr>
          <p:cNvPr id="2" name="Title 1"/>
          <p:cNvSpPr>
            <a:spLocks noGrp="1"/>
          </p:cNvSpPr>
          <p:nvPr>
            <p:ph type="title"/>
          </p:nvPr>
        </p:nvSpPr>
        <p:spPr>
          <a:xfrm>
            <a:off x="1574801" y="980517"/>
            <a:ext cx="8460983" cy="2698249"/>
          </a:xfrm>
          <a:prstGeom prst="rect">
            <a:avLst/>
          </a:prstGeom>
        </p:spPr>
        <p:txBody>
          <a:bodyPr anchor="ctr" anchorCtr="0"/>
          <a:lstStyle>
            <a:lvl1pPr>
              <a:defRPr sz="4000"/>
            </a:lvl1pPr>
          </a:lstStyle>
          <a:p>
            <a:r>
              <a:rPr lang="en-US"/>
              <a:t>Click to edit Master title style</a:t>
            </a:r>
            <a:endParaRPr lang="en-US" dirty="0"/>
          </a:p>
        </p:txBody>
      </p:sp>
      <p:sp>
        <p:nvSpPr>
          <p:cNvPr id="11" name="Text Placeholder 3"/>
          <p:cNvSpPr>
            <a:spLocks noGrp="1"/>
          </p:cNvSpPr>
          <p:nvPr>
            <p:ph type="body" sz="half" idx="14"/>
          </p:nvPr>
        </p:nvSpPr>
        <p:spPr bwMode="gray">
          <a:xfrm>
            <a:off x="1945945" y="3679987"/>
            <a:ext cx="7725772" cy="342174"/>
          </a:xfrm>
        </p:spPr>
        <p:txBody>
          <a:bodyPr vert="horz" lIns="91440" tIns="45720" rIns="91440" bIns="45720" rtlCol="0" anchor="t">
            <a:normAutofit/>
          </a:bodyPr>
          <a:lstStyle>
            <a:lvl1pPr>
              <a:buNone/>
              <a:defRPr lang="en-US" sz="1400" cap="small" dirty="0">
                <a:solidFill>
                  <a:schemeClr val="tx2">
                    <a:lumMod val="40000"/>
                    <a:lumOff val="60000"/>
                  </a:schemeClr>
                </a:solidFill>
                <a:latin typeface="+mn-lt"/>
              </a:defRPr>
            </a:lvl1pPr>
          </a:lstStyle>
          <a:p>
            <a:pPr marL="0" lvl="0" indent="0">
              <a:buNone/>
            </a:pPr>
            <a:r>
              <a:rPr lang="en-US"/>
              <a:t>Edit Master text styles</a:t>
            </a:r>
          </a:p>
        </p:txBody>
      </p:sp>
      <p:sp>
        <p:nvSpPr>
          <p:cNvPr id="10" name="Text Placeholder 3"/>
          <p:cNvSpPr>
            <a:spLocks noGrp="1"/>
          </p:cNvSpPr>
          <p:nvPr>
            <p:ph type="body" sz="half" idx="2"/>
          </p:nvPr>
        </p:nvSpPr>
        <p:spPr>
          <a:xfrm>
            <a:off x="1154954" y="5029198"/>
            <a:ext cx="8825659" cy="997858"/>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8748772B-8FA2-401F-A0A1-A59855EDBC3E}" type="datetimeFigureOut">
              <a:rPr lang="en-US" dirty="0"/>
              <a:t>7/30/2019</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23" name="Rectangle 2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6" name="Group 15"/>
          <p:cNvGrpSpPr/>
          <p:nvPr/>
        </p:nvGrpSpPr>
        <p:grpSpPr>
          <a:xfrm>
            <a:off x="-1588" y="0"/>
            <a:ext cx="12193588" cy="6861555"/>
            <a:chOff x="-1588" y="0"/>
            <a:chExt cx="12193588" cy="6861555"/>
          </a:xfrm>
        </p:grpSpPr>
        <p:sp>
          <p:nvSpPr>
            <p:cNvPr id="11" name="Rectangle 10"/>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3525"/>
            <a:ext cx="8865623" cy="1819656"/>
          </a:xfrm>
          <a:prstGeom prst="rect">
            <a:avLst/>
          </a:prstGeo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29200"/>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3DD5BDE-5A90-4611-82E9-0FC5746D30C5}" type="datetimeFigureOut">
              <a:rPr lang="en-US" dirty="0"/>
              <a:t>7/30/2019</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a:prstGeom prst="rect">
            <a:avLst/>
          </a:prstGeo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3129168"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4" y="3179764"/>
            <a:ext cx="3129168" cy="2847290"/>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0"/>
            <a:ext cx="3145380"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79764"/>
            <a:ext cx="3145380" cy="2847290"/>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6700" y="2595032"/>
            <a:ext cx="3161029" cy="58473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6700" y="3179764"/>
            <a:ext cx="3161029" cy="2847290"/>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4991" y="2603500"/>
            <a:ext cx="32564" cy="3423554"/>
          </a:xfrm>
          <a:prstGeom prst="line">
            <a:avLst/>
          </a:prstGeom>
          <a:ln w="12700" cmpd="sng">
            <a:solidFill>
              <a:schemeClr val="tx1">
                <a:lumMod val="75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5824" y="2603500"/>
            <a:ext cx="0" cy="3423554"/>
          </a:xfrm>
          <a:prstGeom prst="line">
            <a:avLst/>
          </a:prstGeom>
          <a:ln w="12700" cmpd="sng">
            <a:solidFill>
              <a:schemeClr val="tx1">
                <a:lumMod val="75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1ADDA17D-0BEA-4E76-A7FC-F7C188BC48D1}" type="datetimeFigureOut">
              <a:rPr lang="en-US" dirty="0"/>
              <a:t>7/30/2019</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a:prstGeom prst="rect">
            <a:avLst/>
          </a:prstGeom>
        </p:spPr>
        <p:txBody>
          <a:bodyPr anchor="ctr" anchorCtr="0"/>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4532845"/>
            <a:ext cx="3050438" cy="576260"/>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1334552" y="2610916"/>
            <a:ext cx="2691242" cy="1584094"/>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4" y="5109107"/>
            <a:ext cx="3050438"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68865" y="4532842"/>
            <a:ext cx="30504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474846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68865" y="5109108"/>
            <a:ext cx="3050438" cy="91257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3433" y="4532842"/>
            <a:ext cx="30504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3433" y="5109107"/>
            <a:ext cx="3050438" cy="917947"/>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384245" y="2603500"/>
            <a:ext cx="1" cy="3461811"/>
          </a:xfrm>
          <a:prstGeom prst="line">
            <a:avLst/>
          </a:prstGeom>
          <a:ln w="12700" cmpd="sng">
            <a:solidFill>
              <a:schemeClr val="tx1">
                <a:lumMod val="75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7352" y="2603500"/>
            <a:ext cx="0" cy="3461811"/>
          </a:xfrm>
          <a:prstGeom prst="line">
            <a:avLst/>
          </a:prstGeom>
          <a:ln w="12700" cmpd="sng">
            <a:solidFill>
              <a:schemeClr val="tx1">
                <a:lumMod val="75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6909AC7D-18CA-4236-82B9-D75EB1D66EAE}" type="datetimeFigureOut">
              <a:rPr lang="en-US" dirty="0"/>
              <a:t>7/30/2019</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a:prstGeom prst="rect">
            <a:avLst/>
          </a:prstGeo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154954" y="2595033"/>
            <a:ext cx="8825659" cy="3424768"/>
          </a:xfrm>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68300E-C023-45CD-A0BE-EDB7A8C6EA8B}" type="datetimeFigureOut">
              <a:rPr lang="en-US" dirty="0"/>
              <a:t>7/30/2019</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8" name="Group 7"/>
          <p:cNvGrpSpPr/>
          <p:nvPr/>
        </p:nvGrpSpPr>
        <p:grpSpPr>
          <a:xfrm>
            <a:off x="-1588" y="0"/>
            <a:ext cx="12193588" cy="6861555"/>
            <a:chOff x="-1588" y="0"/>
            <a:chExt cx="12193588" cy="6861555"/>
          </a:xfrm>
        </p:grpSpPr>
        <p:sp>
          <p:nvSpPr>
            <p:cNvPr id="15" name="Rectangle 14"/>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Rectangle 12"/>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6"/>
            <a:ext cx="1441567" cy="4748591"/>
          </a:xfrm>
          <a:prstGeom prst="rect">
            <a:avLst/>
          </a:prstGeo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5"/>
            <a:ext cx="6256025" cy="4748591"/>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620EAD-E369-4933-8469-ED7764B56A1B}" type="datetimeFigureOut">
              <a:rPr lang="en-US" dirty="0"/>
              <a:t>7/30/2019</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20" name="Rectangle 1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9"/>
            <a:ext cx="8825659" cy="706964"/>
          </a:xfrm>
          <a:prstGeom prst="rect">
            <a:avLst/>
          </a:prstGeom>
        </p:spPr>
        <p:txBody>
          <a:bodyPr anchor="ctr"/>
          <a:lstStyle/>
          <a:p>
            <a:r>
              <a:rPr lang="en-US"/>
              <a:t>Click to edit Master title style</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76C0EF2-9919-473B-8215-8616BAF10692}" type="datetimeFigureOut">
              <a:rPr lang="en-US" dirty="0"/>
              <a:t>7/30/2019</a:t>
            </a:fld>
            <a:endParaRPr lang="en-US" dirty="0"/>
          </a:p>
        </p:txBody>
      </p:sp>
      <p:sp>
        <p:nvSpPr>
          <p:cNvPr id="5" name="Footer Placeholder 4"/>
          <p:cNvSpPr>
            <a:spLocks noGrp="1"/>
          </p:cNvSpPr>
          <p:nvPr>
            <p:ph type="ftr" sz="quarter" idx="11"/>
          </p:nvPr>
        </p:nvSpPr>
        <p:spPr/>
        <p:txBody>
          <a:bodyPr/>
          <a:lstStyle>
            <a:lvl1pPr>
              <a:defRPr sz="1000" b="1"/>
            </a:lvl1p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7" name="Group 16"/>
          <p:cNvGrpSpPr/>
          <p:nvPr/>
        </p:nvGrpSpPr>
        <p:grpSpPr>
          <a:xfrm>
            <a:off x="-1588" y="0"/>
            <a:ext cx="12193588" cy="6861555"/>
            <a:chOff x="-1588" y="0"/>
            <a:chExt cx="12193588" cy="6861555"/>
          </a:xfrm>
        </p:grpSpPr>
        <p:sp>
          <p:nvSpPr>
            <p:cNvPr id="12" name="Rectangle 11"/>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Rectangle 8"/>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9192"/>
            <a:ext cx="4343400" cy="2286000"/>
          </a:xfrm>
          <a:prstGeom prst="rect">
            <a:avLst/>
          </a:prstGeom>
        </p:spPr>
        <p:txBody>
          <a:bodyPr anchor="ctr" anchorCtr="0"/>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4576" y="2679192"/>
            <a:ext cx="3758184" cy="2286000"/>
          </a:xfrm>
        </p:spPr>
        <p:txBody>
          <a:bodyPr anchor="ctr" anchorCtr="0"/>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09472EB-AC54-4713-BFC2-BEB621108C63}" type="datetimeFigureOut">
              <a:rPr lang="en-US" dirty="0"/>
              <a:t>7/30/2019</a:t>
            </a:fld>
            <a:endParaRPr lang="en-US" dirty="0"/>
          </a:p>
        </p:txBody>
      </p:sp>
      <p:sp>
        <p:nvSpPr>
          <p:cNvPr id="5" name="Footer Placeholder 4"/>
          <p:cNvSpPr>
            <a:spLocks noGrp="1"/>
          </p:cNvSpPr>
          <p:nvPr>
            <p:ph type="ftr" sz="quarter" idx="11"/>
          </p:nvPr>
        </p:nvSpPr>
        <p:spPr/>
        <p:txBody>
          <a:bodyPr/>
          <a:lstStyle>
            <a:lvl1pPr>
              <a:defRPr sz="1000" b="1"/>
            </a:lvl1pPr>
          </a:lstStyle>
          <a:p>
            <a:r>
              <a:rPr lang="en-US" dirty="0"/>
              <a:t>
              </a:t>
            </a:r>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154953" y="969264"/>
            <a:ext cx="8825659" cy="704088"/>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8032"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76" y="2603500"/>
            <a:ext cx="4828032"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9455A0C-791E-4545-B787-F98AD45CD761}" type="datetimeFigureOut">
              <a:rPr lang="en-US" dirty="0"/>
              <a:t>7/30/2019</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54954" y="969264"/>
            <a:ext cx="8825659" cy="704088"/>
          </a:xfrm>
          <a:prstGeom prst="rect">
            <a:avLst/>
          </a:prstGeo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6040"/>
            <a:ext cx="4828032"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98448"/>
            <a:ext cx="4828032" cy="2843784"/>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76" y="2606040"/>
            <a:ext cx="4828032"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1" y="3187921"/>
            <a:ext cx="4825160" cy="285431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2536B77-F4F4-4427-AC4F-9A623798AD82}" type="datetimeFigureOut">
              <a:rPr lang="en-US" dirty="0"/>
              <a:t>7/30/2019</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152144" y="969264"/>
            <a:ext cx="8825659" cy="704088"/>
          </a:xfrm>
          <a:prstGeom prst="rect">
            <a:avLst/>
          </a:prstGeo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8BE790C-34EB-4565-8437-CACF4CDB7822}" type="datetimeFigureOut">
              <a:rPr lang="en-US" dirty="0"/>
              <a:t>7/30/2019</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4A4C11-22B8-4A4E-8126-B3AF6B948A8E}" type="datetimeFigureOut">
              <a:rPr lang="en-US" dirty="0"/>
              <a:t>7/30/2019</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6" name="Rectangle 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8" name="Group 17"/>
          <p:cNvGrpSpPr/>
          <p:nvPr/>
        </p:nvGrpSpPr>
        <p:grpSpPr>
          <a:xfrm>
            <a:off x="-1588" y="0"/>
            <a:ext cx="12193588" cy="6861555"/>
            <a:chOff x="-1588" y="0"/>
            <a:chExt cx="12193588" cy="6861555"/>
          </a:xfrm>
        </p:grpSpPr>
        <p:sp>
          <p:nvSpPr>
            <p:cNvPr id="12" name="Rectangle 11"/>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3" y="1298448"/>
            <a:ext cx="2793159" cy="1597152"/>
          </a:xfrm>
          <a:prstGeom prst="rect">
            <a:avLst/>
          </a:prstGeo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79008" y="1447800"/>
            <a:ext cx="5195997"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3" y="3129280"/>
            <a:ext cx="2793159" cy="2895599"/>
          </a:xfrm>
        </p:spPr>
        <p:txBody>
          <a:bodyPr/>
          <a:lstStyle>
            <a:lvl1pPr marL="0" indent="0">
              <a:buNone/>
              <a:defRPr sz="1400">
                <a:solidFill>
                  <a:schemeClr val="tx2">
                    <a:lumMod val="40000"/>
                    <a:lumOff val="6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16ED06B6-C816-4861-964D-15A98395707D}" type="datetimeFigureOut">
              <a:rPr lang="en-US" dirty="0"/>
              <a:t>7/30/2019</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18" name="Group 17"/>
          <p:cNvGrpSpPr/>
          <p:nvPr/>
        </p:nvGrpSpPr>
        <p:grpSpPr>
          <a:xfrm>
            <a:off x="-1588" y="0"/>
            <a:ext cx="12193588" cy="6861555"/>
            <a:chOff x="-1588" y="0"/>
            <a:chExt cx="12193588" cy="6861555"/>
          </a:xfrm>
        </p:grpSpPr>
        <p:sp>
          <p:nvSpPr>
            <p:cNvPr id="12" name="Rectangle 11"/>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59" cy="1735668"/>
          </a:xfrm>
          <a:prstGeom prst="rect">
            <a:avLst/>
          </a:prstGeo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tx2">
                    <a:lumMod val="40000"/>
                    <a:lumOff val="6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00B1A8AB-EA7C-4B1B-9D73-E2551851FABE}" type="datetimeFigureOut">
              <a:rPr lang="en-US" dirty="0"/>
              <a:t>7/30/2019</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 name="Group 1"/>
          <p:cNvGrpSpPr/>
          <p:nvPr/>
        </p:nvGrpSpPr>
        <p:grpSpPr>
          <a:xfrm>
            <a:off x="-1588" y="0"/>
            <a:ext cx="12193588" cy="6861555"/>
            <a:chOff x="-1588" y="0"/>
            <a:chExt cx="12193588" cy="6861555"/>
          </a:xfrm>
        </p:grpSpPr>
        <p:sp>
          <p:nvSpPr>
            <p:cNvPr id="12" name="Rectangle 11"/>
            <p:cNvSpPr/>
            <p:nvPr/>
          </p:nvSpPr>
          <p:spPr>
            <a:xfrm>
              <a:off x="0" y="0"/>
              <a:ext cx="12192000" cy="6858000"/>
            </a:xfrm>
            <a:prstGeom prst="rect">
              <a:avLst/>
            </a:prstGeom>
            <a:blipFill>
              <a:blip r:embed="rId19">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Oval 20"/>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34"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7"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30"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2760" y="6391656"/>
            <a:ext cx="990599" cy="304799"/>
          </a:xfrm>
          <a:prstGeom prst="rect">
            <a:avLst/>
          </a:prstGeom>
        </p:spPr>
        <p:txBody>
          <a:bodyPr vert="horz" lIns="91440" tIns="45720" rIns="91440" bIns="45720" rtlCol="0" anchor="ctr" anchorCtr="0"/>
          <a:lstStyle>
            <a:lvl1pPr algn="r">
              <a:defRPr sz="1000" b="1" i="0">
                <a:solidFill>
                  <a:schemeClr val="accent1"/>
                </a:solidFill>
              </a:defRPr>
            </a:lvl1pPr>
          </a:lstStyle>
          <a:p>
            <a:fld id="{90786BE5-D2A3-4BF0-8B30-D7403E61B3DC}" type="datetimeFigureOut">
              <a:rPr lang="en-US" dirty="0"/>
              <a:t>7/30/2019</a:t>
            </a:fld>
            <a:endParaRPr lang="en-US" dirty="0"/>
          </a:p>
        </p:txBody>
      </p:sp>
      <p:sp>
        <p:nvSpPr>
          <p:cNvPr id="5" name="Footer Placeholder 4"/>
          <p:cNvSpPr>
            <a:spLocks noGrp="1"/>
          </p:cNvSpPr>
          <p:nvPr>
            <p:ph type="ftr" sz="quarter" idx="3"/>
          </p:nvPr>
        </p:nvSpPr>
        <p:spPr>
          <a:xfrm>
            <a:off x="557784" y="6391656"/>
            <a:ext cx="3867912" cy="310896"/>
          </a:xfrm>
          <a:prstGeom prst="rect">
            <a:avLst/>
          </a:prstGeom>
        </p:spPr>
        <p:txBody>
          <a:bodyPr vert="horz" lIns="91440" tIns="45720" rIns="91440" bIns="45720" rtlCol="0" anchor="ctr" anchorCtr="0"/>
          <a:lstStyle>
            <a:lvl1pPr algn="l">
              <a:defRPr sz="1000" b="1" i="0">
                <a:solidFill>
                  <a:schemeClr val="accent1"/>
                </a:solidFill>
              </a:defRPr>
            </a:lvl1pPr>
          </a:lstStyle>
          <a:p>
            <a:r>
              <a:rPr lang="en-US" dirty="0"/>
              <a:t>
              </a:t>
            </a:r>
          </a:p>
        </p:txBody>
      </p:sp>
      <p:sp>
        <p:nvSpPr>
          <p:cNvPr id="29" name="Rectangle 2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64"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gov.uk/study-visit-visa"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hyperlink" Target="https://www.gov.uk/check-uk-visa"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hyperlink" Target="https://www.gov.uk/check-uk-visa"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 xmlns:a16="http://schemas.microsoft.com/office/drawing/2014/main" id="{2DFD9939-E446-40D7-AF23-2B53A94C2A9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a:extLst>
              <a:ext uri="{FF2B5EF4-FFF2-40B4-BE49-F238E27FC236}">
                <a16:creationId xmlns="" xmlns:a16="http://schemas.microsoft.com/office/drawing/2014/main" id="{D8140BB2-E6F5-4602-996A-64AC6E554AB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a:extLst>
              <a:ext uri="{FF2B5EF4-FFF2-40B4-BE49-F238E27FC236}">
                <a16:creationId xmlns="" xmlns:a16="http://schemas.microsoft.com/office/drawing/2014/main" id="{4E596CDF-90CB-4D55-84C6-D0AD3EB305AF}"/>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Freeform 18">
            <a:extLst>
              <a:ext uri="{FF2B5EF4-FFF2-40B4-BE49-F238E27FC236}">
                <a16:creationId xmlns="" xmlns:a16="http://schemas.microsoft.com/office/drawing/2014/main" id="{D2C1E002-F86B-4177-AEDE-AA6E3160A95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gray">
          <a:xfrm rot="10800000">
            <a:off x="457200" y="794"/>
            <a:ext cx="11277600" cy="4395812"/>
          </a:xfrm>
          <a:custGeom>
            <a:avLst/>
            <a:gdLst>
              <a:gd name="connsiteX0" fmla="*/ 11277600 w 11277600"/>
              <a:gd name="connsiteY0" fmla="*/ 4395812 h 4395812"/>
              <a:gd name="connsiteX1" fmla="*/ 0 w 11277600"/>
              <a:gd name="connsiteY1" fmla="*/ 4395812 h 4395812"/>
              <a:gd name="connsiteX2" fmla="*/ 0 w 11277600"/>
              <a:gd name="connsiteY2" fmla="*/ 0 h 4395812"/>
              <a:gd name="connsiteX3" fmla="*/ 66675 w 11277600"/>
              <a:gd name="connsiteY3" fmla="*/ 9525 h 4395812"/>
              <a:gd name="connsiteX4" fmla="*/ 261938 w 11277600"/>
              <a:gd name="connsiteY4" fmla="*/ 36513 h 4395812"/>
              <a:gd name="connsiteX5" fmla="*/ 403225 w 11277600"/>
              <a:gd name="connsiteY5" fmla="*/ 55563 h 4395812"/>
              <a:gd name="connsiteX6" fmla="*/ 573088 w 11277600"/>
              <a:gd name="connsiteY6" fmla="*/ 76200 h 4395812"/>
              <a:gd name="connsiteX7" fmla="*/ 773112 w 11277600"/>
              <a:gd name="connsiteY7" fmla="*/ 100013 h 4395812"/>
              <a:gd name="connsiteX8" fmla="*/ 995362 w 11277600"/>
              <a:gd name="connsiteY8" fmla="*/ 125413 h 4395812"/>
              <a:gd name="connsiteX9" fmla="*/ 1246188 w 11277600"/>
              <a:gd name="connsiteY9" fmla="*/ 152400 h 4395812"/>
              <a:gd name="connsiteX10" fmla="*/ 1519238 w 11277600"/>
              <a:gd name="connsiteY10" fmla="*/ 180975 h 4395812"/>
              <a:gd name="connsiteX11" fmla="*/ 1816100 w 11277600"/>
              <a:gd name="connsiteY11" fmla="*/ 209550 h 4395812"/>
              <a:gd name="connsiteX12" fmla="*/ 2132012 w 11277600"/>
              <a:gd name="connsiteY12" fmla="*/ 238125 h 4395812"/>
              <a:gd name="connsiteX13" fmla="*/ 2471738 w 11277600"/>
              <a:gd name="connsiteY13" fmla="*/ 265113 h 4395812"/>
              <a:gd name="connsiteX14" fmla="*/ 2828925 w 11277600"/>
              <a:gd name="connsiteY14" fmla="*/ 290513 h 4395812"/>
              <a:gd name="connsiteX15" fmla="*/ 3205162 w 11277600"/>
              <a:gd name="connsiteY15" fmla="*/ 314325 h 4395812"/>
              <a:gd name="connsiteX16" fmla="*/ 3597275 w 11277600"/>
              <a:gd name="connsiteY16" fmla="*/ 336550 h 4395812"/>
              <a:gd name="connsiteX17" fmla="*/ 4006850 w 11277600"/>
              <a:gd name="connsiteY17" fmla="*/ 357188 h 4395812"/>
              <a:gd name="connsiteX18" fmla="*/ 4216400 w 11277600"/>
              <a:gd name="connsiteY18" fmla="*/ 365125 h 4395812"/>
              <a:gd name="connsiteX19" fmla="*/ 4430713 w 11277600"/>
              <a:gd name="connsiteY19" fmla="*/ 373063 h 4395812"/>
              <a:gd name="connsiteX20" fmla="*/ 4648200 w 11277600"/>
              <a:gd name="connsiteY20" fmla="*/ 381000 h 4395812"/>
              <a:gd name="connsiteX21" fmla="*/ 4867275 w 11277600"/>
              <a:gd name="connsiteY21" fmla="*/ 385763 h 4395812"/>
              <a:gd name="connsiteX22" fmla="*/ 5091113 w 11277600"/>
              <a:gd name="connsiteY22" fmla="*/ 390525 h 4395812"/>
              <a:gd name="connsiteX23" fmla="*/ 5316538 w 11277600"/>
              <a:gd name="connsiteY23" fmla="*/ 395288 h 4395812"/>
              <a:gd name="connsiteX24" fmla="*/ 5546725 w 11277600"/>
              <a:gd name="connsiteY24" fmla="*/ 398463 h 4395812"/>
              <a:gd name="connsiteX25" fmla="*/ 5778500 w 11277600"/>
              <a:gd name="connsiteY25" fmla="*/ 398463 h 4395812"/>
              <a:gd name="connsiteX26" fmla="*/ 6013450 w 11277600"/>
              <a:gd name="connsiteY26" fmla="*/ 400050 h 4395812"/>
              <a:gd name="connsiteX27" fmla="*/ 6249988 w 11277600"/>
              <a:gd name="connsiteY27" fmla="*/ 398463 h 4395812"/>
              <a:gd name="connsiteX28" fmla="*/ 6489700 w 11277600"/>
              <a:gd name="connsiteY28" fmla="*/ 395288 h 4395812"/>
              <a:gd name="connsiteX29" fmla="*/ 6731000 w 11277600"/>
              <a:gd name="connsiteY29" fmla="*/ 392113 h 4395812"/>
              <a:gd name="connsiteX30" fmla="*/ 6973888 w 11277600"/>
              <a:gd name="connsiteY30" fmla="*/ 385763 h 4395812"/>
              <a:gd name="connsiteX31" fmla="*/ 7219950 w 11277600"/>
              <a:gd name="connsiteY31" fmla="*/ 379413 h 4395812"/>
              <a:gd name="connsiteX32" fmla="*/ 7466013 w 11277600"/>
              <a:gd name="connsiteY32" fmla="*/ 371475 h 4395812"/>
              <a:gd name="connsiteX33" fmla="*/ 7713662 w 11277600"/>
              <a:gd name="connsiteY33" fmla="*/ 360363 h 4395812"/>
              <a:gd name="connsiteX34" fmla="*/ 7964487 w 11277600"/>
              <a:gd name="connsiteY34" fmla="*/ 347663 h 4395812"/>
              <a:gd name="connsiteX35" fmla="*/ 8215312 w 11277600"/>
              <a:gd name="connsiteY35" fmla="*/ 334963 h 4395812"/>
              <a:gd name="connsiteX36" fmla="*/ 8467725 w 11277600"/>
              <a:gd name="connsiteY36" fmla="*/ 319088 h 4395812"/>
              <a:gd name="connsiteX37" fmla="*/ 8721725 w 11277600"/>
              <a:gd name="connsiteY37" fmla="*/ 300038 h 4395812"/>
              <a:gd name="connsiteX38" fmla="*/ 8974138 w 11277600"/>
              <a:gd name="connsiteY38" fmla="*/ 280988 h 4395812"/>
              <a:gd name="connsiteX39" fmla="*/ 9229725 w 11277600"/>
              <a:gd name="connsiteY39" fmla="*/ 258763 h 4395812"/>
              <a:gd name="connsiteX40" fmla="*/ 9486900 w 11277600"/>
              <a:gd name="connsiteY40" fmla="*/ 234950 h 4395812"/>
              <a:gd name="connsiteX41" fmla="*/ 9740900 w 11277600"/>
              <a:gd name="connsiteY41" fmla="*/ 209550 h 4395812"/>
              <a:gd name="connsiteX42" fmla="*/ 9998075 w 11277600"/>
              <a:gd name="connsiteY42" fmla="*/ 179388 h 4395812"/>
              <a:gd name="connsiteX43" fmla="*/ 10253662 w 11277600"/>
              <a:gd name="connsiteY43" fmla="*/ 147638 h 4395812"/>
              <a:gd name="connsiteX44" fmla="*/ 10510838 w 11277600"/>
              <a:gd name="connsiteY44" fmla="*/ 115888 h 4395812"/>
              <a:gd name="connsiteX45" fmla="*/ 10766425 w 11277600"/>
              <a:gd name="connsiteY45" fmla="*/ 79375 h 4395812"/>
              <a:gd name="connsiteX46" fmla="*/ 11022012 w 11277600"/>
              <a:gd name="connsiteY46" fmla="*/ 41275 h 4395812"/>
              <a:gd name="connsiteX47" fmla="*/ 11277600 w 11277600"/>
              <a:gd name="connsiteY47" fmla="*/ 1588 h 439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1277600" h="4395812">
                <a:moveTo>
                  <a:pt x="11277600" y="4395812"/>
                </a:moveTo>
                <a:lnTo>
                  <a:pt x="0" y="4395812"/>
                </a:lnTo>
                <a:lnTo>
                  <a:pt x="0" y="0"/>
                </a:lnTo>
                <a:lnTo>
                  <a:pt x="66675" y="9525"/>
                </a:lnTo>
                <a:lnTo>
                  <a:pt x="261938" y="36513"/>
                </a:lnTo>
                <a:lnTo>
                  <a:pt x="403225" y="55563"/>
                </a:lnTo>
                <a:lnTo>
                  <a:pt x="573088" y="76200"/>
                </a:lnTo>
                <a:lnTo>
                  <a:pt x="773112" y="100013"/>
                </a:lnTo>
                <a:lnTo>
                  <a:pt x="995362" y="125413"/>
                </a:lnTo>
                <a:lnTo>
                  <a:pt x="1246188" y="152400"/>
                </a:lnTo>
                <a:lnTo>
                  <a:pt x="1519238" y="180975"/>
                </a:lnTo>
                <a:lnTo>
                  <a:pt x="1816100" y="209550"/>
                </a:lnTo>
                <a:lnTo>
                  <a:pt x="2132012" y="238125"/>
                </a:lnTo>
                <a:lnTo>
                  <a:pt x="2471738" y="265113"/>
                </a:lnTo>
                <a:lnTo>
                  <a:pt x="2828925" y="290513"/>
                </a:lnTo>
                <a:lnTo>
                  <a:pt x="3205162" y="314325"/>
                </a:lnTo>
                <a:lnTo>
                  <a:pt x="3597275" y="336550"/>
                </a:lnTo>
                <a:lnTo>
                  <a:pt x="4006850" y="357188"/>
                </a:lnTo>
                <a:lnTo>
                  <a:pt x="4216400" y="365125"/>
                </a:lnTo>
                <a:lnTo>
                  <a:pt x="4430713" y="373063"/>
                </a:lnTo>
                <a:lnTo>
                  <a:pt x="4648200" y="381000"/>
                </a:lnTo>
                <a:lnTo>
                  <a:pt x="4867275" y="385763"/>
                </a:lnTo>
                <a:lnTo>
                  <a:pt x="5091113" y="390525"/>
                </a:lnTo>
                <a:lnTo>
                  <a:pt x="5316538" y="395288"/>
                </a:lnTo>
                <a:lnTo>
                  <a:pt x="5546725" y="398463"/>
                </a:lnTo>
                <a:lnTo>
                  <a:pt x="5778500" y="398463"/>
                </a:lnTo>
                <a:lnTo>
                  <a:pt x="6013450" y="400050"/>
                </a:lnTo>
                <a:lnTo>
                  <a:pt x="6249988" y="398463"/>
                </a:lnTo>
                <a:lnTo>
                  <a:pt x="6489700" y="395288"/>
                </a:lnTo>
                <a:lnTo>
                  <a:pt x="6731000" y="392113"/>
                </a:lnTo>
                <a:lnTo>
                  <a:pt x="6973888" y="385763"/>
                </a:lnTo>
                <a:lnTo>
                  <a:pt x="7219950" y="379413"/>
                </a:lnTo>
                <a:lnTo>
                  <a:pt x="7466013" y="371475"/>
                </a:lnTo>
                <a:lnTo>
                  <a:pt x="7713662" y="360363"/>
                </a:lnTo>
                <a:lnTo>
                  <a:pt x="7964487" y="347663"/>
                </a:lnTo>
                <a:lnTo>
                  <a:pt x="8215312" y="334963"/>
                </a:lnTo>
                <a:lnTo>
                  <a:pt x="8467725" y="319088"/>
                </a:lnTo>
                <a:lnTo>
                  <a:pt x="8721725" y="300038"/>
                </a:lnTo>
                <a:lnTo>
                  <a:pt x="8974138" y="280988"/>
                </a:lnTo>
                <a:lnTo>
                  <a:pt x="9229725" y="258763"/>
                </a:lnTo>
                <a:lnTo>
                  <a:pt x="9486900" y="234950"/>
                </a:lnTo>
                <a:lnTo>
                  <a:pt x="9740900" y="209550"/>
                </a:lnTo>
                <a:lnTo>
                  <a:pt x="9998075" y="179388"/>
                </a:lnTo>
                <a:lnTo>
                  <a:pt x="10253662" y="147638"/>
                </a:lnTo>
                <a:lnTo>
                  <a:pt x="10510838" y="115888"/>
                </a:lnTo>
                <a:lnTo>
                  <a:pt x="10766425" y="79375"/>
                </a:lnTo>
                <a:lnTo>
                  <a:pt x="11022012" y="41275"/>
                </a:lnTo>
                <a:lnTo>
                  <a:pt x="11277600" y="1588"/>
                </a:lnTo>
                <a:close/>
              </a:path>
            </a:pathLst>
          </a:custGeom>
          <a:solidFill>
            <a:schemeClr val="bg1"/>
          </a:solidFill>
          <a:ln>
            <a:noFill/>
          </a:ln>
        </p:spPr>
      </p:sp>
      <p:sp>
        <p:nvSpPr>
          <p:cNvPr id="20" name="Freeform 5">
            <a:extLst>
              <a:ext uri="{FF2B5EF4-FFF2-40B4-BE49-F238E27FC236}">
                <a16:creationId xmlns="" xmlns:a16="http://schemas.microsoft.com/office/drawing/2014/main" id="{B9E66E04-197C-4A8D-BBB8-62FEC1E7164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gray">
          <a:xfrm rot="10371525">
            <a:off x="263767" y="3979830"/>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2" name="Freeform 5">
            <a:extLst>
              <a:ext uri="{FF2B5EF4-FFF2-40B4-BE49-F238E27FC236}">
                <a16:creationId xmlns="" xmlns:a16="http://schemas.microsoft.com/office/drawing/2014/main" id="{E5AD7065-A5DF-4495-B428-6C085CAAB1B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sp>
        <p:nvSpPr>
          <p:cNvPr id="2" name="Title 1">
            <a:extLst>
              <a:ext uri="{FF2B5EF4-FFF2-40B4-BE49-F238E27FC236}">
                <a16:creationId xmlns="" xmlns:a16="http://schemas.microsoft.com/office/drawing/2014/main" id="{8B4BB8B6-0D0B-4979-85A3-67E467410F17}"/>
              </a:ext>
            </a:extLst>
          </p:cNvPr>
          <p:cNvSpPr>
            <a:spLocks noGrp="1"/>
          </p:cNvSpPr>
          <p:nvPr>
            <p:ph type="ctrTitle"/>
          </p:nvPr>
        </p:nvSpPr>
        <p:spPr>
          <a:xfrm>
            <a:off x="649976" y="4174067"/>
            <a:ext cx="10893094" cy="1481440"/>
          </a:xfrm>
        </p:spPr>
        <p:txBody>
          <a:bodyPr>
            <a:normAutofit/>
          </a:bodyPr>
          <a:lstStyle/>
          <a:p>
            <a:pPr algn="ctr">
              <a:lnSpc>
                <a:spcPct val="90000"/>
              </a:lnSpc>
            </a:pPr>
            <a:r>
              <a:rPr lang="en-US" sz="2900" b="1" smtClean="0"/>
              <a:t>Phương pháp tiếp cận quốc tế hóa chương trình giảng dạy của trường Cao đẳng Lý Tự Trọng </a:t>
            </a:r>
            <a:br>
              <a:rPr lang="en-US" sz="2900" b="1" smtClean="0"/>
            </a:br>
            <a:r>
              <a:rPr lang="en-US" sz="2900" b="1" smtClean="0"/>
              <a:t>và hợp tác với trường Cao đẳng City of Glasgow</a:t>
            </a:r>
            <a:endParaRPr lang="en-SG" sz="2900"/>
          </a:p>
        </p:txBody>
      </p:sp>
      <p:pic>
        <p:nvPicPr>
          <p:cNvPr id="4" name="Picture 3" descr="A close up of a sign&#10;&#10;Description automatically generated">
            <a:extLst>
              <a:ext uri="{FF2B5EF4-FFF2-40B4-BE49-F238E27FC236}">
                <a16:creationId xmlns="" xmlns:a16="http://schemas.microsoft.com/office/drawing/2014/main" id="{95567D5B-F87A-4940-8C91-195677AE2C40}"/>
              </a:ext>
            </a:extLst>
          </p:cNvPr>
          <p:cNvPicPr>
            <a:picLocks noChangeAspect="1"/>
          </p:cNvPicPr>
          <p:nvPr/>
        </p:nvPicPr>
        <p:blipFill>
          <a:blip r:embed="rId3"/>
          <a:stretch>
            <a:fillRect/>
          </a:stretch>
        </p:blipFill>
        <p:spPr>
          <a:xfrm>
            <a:off x="6448156" y="1560285"/>
            <a:ext cx="3775725" cy="1189354"/>
          </a:xfrm>
          <a:prstGeom prst="roundRect">
            <a:avLst>
              <a:gd name="adj" fmla="val 1858"/>
            </a:avLst>
          </a:prstGeom>
          <a:effectLst/>
        </p:spPr>
      </p:pic>
      <p:sp>
        <p:nvSpPr>
          <p:cNvPr id="24" name="Rectangle 23">
            <a:extLst>
              <a:ext uri="{FF2B5EF4-FFF2-40B4-BE49-F238E27FC236}">
                <a16:creationId xmlns="" xmlns:a16="http://schemas.microsoft.com/office/drawing/2014/main" id="{0701325B-0200-4DCE-AA80-46E080A9CD3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pic>
        <p:nvPicPr>
          <p:cNvPr id="6" name="Picture 5" descr="A close up of a sign&#10;&#10;Description automatically generated">
            <a:extLst>
              <a:ext uri="{FF2B5EF4-FFF2-40B4-BE49-F238E27FC236}">
                <a16:creationId xmlns="" xmlns:a16="http://schemas.microsoft.com/office/drawing/2014/main" id="{86F8F3CB-55FA-4692-97F0-5ABC7120A56E}"/>
              </a:ext>
            </a:extLst>
          </p:cNvPr>
          <p:cNvPicPr>
            <a:picLocks noChangeAspect="1"/>
          </p:cNvPicPr>
          <p:nvPr/>
        </p:nvPicPr>
        <p:blipFill>
          <a:blip r:embed="rId4"/>
          <a:stretch>
            <a:fillRect/>
          </a:stretch>
        </p:blipFill>
        <p:spPr>
          <a:xfrm>
            <a:off x="1487708" y="1315062"/>
            <a:ext cx="4503248" cy="1679801"/>
          </a:xfrm>
          <a:prstGeom prst="rect">
            <a:avLst/>
          </a:prstGeom>
        </p:spPr>
      </p:pic>
    </p:spTree>
    <p:extLst>
      <p:ext uri="{BB962C8B-B14F-4D97-AF65-F5344CB8AC3E}">
        <p14:creationId xmlns:p14="http://schemas.microsoft.com/office/powerpoint/2010/main" val="36197316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 xmlns:a16="http://schemas.microsoft.com/office/drawing/2014/main" id="{B4520A18-4DC8-4475-BD93-F6E57A00F3FC}"/>
              </a:ext>
            </a:extLst>
          </p:cNvPr>
          <p:cNvSpPr>
            <a:spLocks noGrp="1"/>
          </p:cNvSpPr>
          <p:nvPr>
            <p:ph type="title"/>
          </p:nvPr>
        </p:nvSpPr>
        <p:spPr/>
        <p:txBody>
          <a:bodyPr/>
          <a:lstStyle/>
          <a:p>
            <a:r>
              <a:rPr lang="en-SG" dirty="0"/>
              <a:t>Internationalisation Options</a:t>
            </a:r>
          </a:p>
        </p:txBody>
      </p:sp>
      <p:sp>
        <p:nvSpPr>
          <p:cNvPr id="4" name="Content Placeholder 3">
            <a:extLst>
              <a:ext uri="{FF2B5EF4-FFF2-40B4-BE49-F238E27FC236}">
                <a16:creationId xmlns="" xmlns:a16="http://schemas.microsoft.com/office/drawing/2014/main" id="{CE742484-6424-4D35-A7E7-7DE5F83FE75F}"/>
              </a:ext>
            </a:extLst>
          </p:cNvPr>
          <p:cNvSpPr>
            <a:spLocks noGrp="1"/>
          </p:cNvSpPr>
          <p:nvPr>
            <p:ph idx="1"/>
          </p:nvPr>
        </p:nvSpPr>
        <p:spPr>
          <a:xfrm>
            <a:off x="1683170" y="3310082"/>
            <a:ext cx="8825659" cy="3416300"/>
          </a:xfrm>
        </p:spPr>
        <p:txBody>
          <a:bodyPr>
            <a:normAutofit/>
          </a:bodyPr>
          <a:lstStyle/>
          <a:p>
            <a:pPr marL="0" indent="0" algn="ctr">
              <a:buNone/>
            </a:pPr>
            <a:r>
              <a:rPr lang="en-SG" sz="4000" smtClean="0">
                <a:latin typeface="Times New Roman" panose="02020603050405020304" pitchFamily="18" charset="0"/>
                <a:cs typeface="Times New Roman" panose="02020603050405020304" pitchFamily="18" charset="0"/>
              </a:rPr>
              <a:t>Đào tạo giảng viên tại Trường Cao đẳng City of Glasgow</a:t>
            </a:r>
            <a:endParaRPr lang="en-SG" sz="4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823077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2855D1E-3259-4A14-97D1-1E36B684DDB1}"/>
              </a:ext>
            </a:extLst>
          </p:cNvPr>
          <p:cNvSpPr>
            <a:spLocks noGrp="1"/>
          </p:cNvSpPr>
          <p:nvPr>
            <p:ph type="title"/>
          </p:nvPr>
        </p:nvSpPr>
        <p:spPr>
          <a:xfrm>
            <a:off x="681663" y="973669"/>
            <a:ext cx="10760060" cy="706964"/>
          </a:xfrm>
        </p:spPr>
        <p:txBody>
          <a:bodyPr/>
          <a:lstStyle/>
          <a:p>
            <a:pPr marL="0" indent="0"/>
            <a:r>
              <a:rPr lang="en-SG">
                <a:latin typeface="Times New Roman" panose="02020603050405020304" pitchFamily="18" charset="0"/>
                <a:cs typeface="Times New Roman" panose="02020603050405020304" pitchFamily="18" charset="0"/>
              </a:rPr>
              <a:t>Đào tạo giảng viên tại Trường Cao đẳng City of Glasgow</a:t>
            </a:r>
            <a:endParaRPr lang="en-SG" dirty="0">
              <a:latin typeface="Times New Roman" panose="02020603050405020304" pitchFamily="18" charset="0"/>
              <a:cs typeface="Times New Roman" panose="02020603050405020304"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4227254533"/>
              </p:ext>
            </p:extLst>
          </p:nvPr>
        </p:nvGraphicFramePr>
        <p:xfrm>
          <a:off x="530446" y="2204871"/>
          <a:ext cx="11131108" cy="2668167"/>
        </p:xfrm>
        <a:graphic>
          <a:graphicData uri="http://schemas.openxmlformats.org/drawingml/2006/table">
            <a:tbl>
              <a:tblPr firstRow="1" bandRow="1">
                <a:tableStyleId>{10A1B5D5-9B99-4C35-A422-299274C87663}</a:tableStyleId>
              </a:tblPr>
              <a:tblGrid>
                <a:gridCol w="1646867">
                  <a:extLst>
                    <a:ext uri="{9D8B030D-6E8A-4147-A177-3AD203B41FA5}">
                      <a16:colId xmlns="" xmlns:a16="http://schemas.microsoft.com/office/drawing/2014/main" val="20000"/>
                    </a:ext>
                  </a:extLst>
                </a:gridCol>
                <a:gridCol w="9484241">
                  <a:extLst>
                    <a:ext uri="{9D8B030D-6E8A-4147-A177-3AD203B41FA5}">
                      <a16:colId xmlns="" xmlns:a16="http://schemas.microsoft.com/office/drawing/2014/main" val="20001"/>
                    </a:ext>
                  </a:extLst>
                </a:gridCol>
              </a:tblGrid>
              <a:tr h="350760">
                <a:tc>
                  <a:txBody>
                    <a:bodyPr/>
                    <a:lstStyle/>
                    <a:p>
                      <a:r>
                        <a:rPr lang="en-SG" smtClean="0">
                          <a:latin typeface="Times New Roman" panose="02020603050405020304" pitchFamily="18" charset="0"/>
                          <a:cs typeface="Times New Roman" panose="02020603050405020304" pitchFamily="18" charset="0"/>
                        </a:rPr>
                        <a:t>Ngày</a:t>
                      </a:r>
                      <a:endParaRPr lang="en-SG" dirty="0">
                        <a:latin typeface="Times New Roman" panose="02020603050405020304" pitchFamily="18" charset="0"/>
                        <a:cs typeface="Times New Roman" panose="02020603050405020304" pitchFamily="18" charset="0"/>
                      </a:endParaRPr>
                    </a:p>
                  </a:txBody>
                  <a:tcPr/>
                </a:tc>
                <a:tc>
                  <a:txBody>
                    <a:bodyPr/>
                    <a:lstStyle/>
                    <a:p>
                      <a:r>
                        <a:rPr lang="en-SG" smtClean="0">
                          <a:latin typeface="Times New Roman" panose="02020603050405020304" pitchFamily="18" charset="0"/>
                          <a:cs typeface="Times New Roman" panose="02020603050405020304" pitchFamily="18" charset="0"/>
                        </a:rPr>
                        <a:t>Chủ</a:t>
                      </a:r>
                      <a:r>
                        <a:rPr lang="en-SG" baseline="0" smtClean="0">
                          <a:latin typeface="Times New Roman" panose="02020603050405020304" pitchFamily="18" charset="0"/>
                          <a:cs typeface="Times New Roman" panose="02020603050405020304" pitchFamily="18" charset="0"/>
                        </a:rPr>
                        <a:t> đề mẫu</a:t>
                      </a:r>
                      <a:endParaRPr lang="en-SG" dirty="0">
                        <a:latin typeface="Times New Roman" panose="02020603050405020304" pitchFamily="18" charset="0"/>
                        <a:cs typeface="Times New Roman" panose="02020603050405020304" pitchFamily="18" charset="0"/>
                      </a:endParaRPr>
                    </a:p>
                  </a:txBody>
                  <a:tcPr/>
                </a:tc>
                <a:extLst>
                  <a:ext uri="{0D108BD9-81ED-4DB2-BD59-A6C34878D82A}">
                    <a16:rowId xmlns="" xmlns:a16="http://schemas.microsoft.com/office/drawing/2014/main" val="10000"/>
                  </a:ext>
                </a:extLst>
              </a:tr>
              <a:tr h="686036">
                <a:tc>
                  <a:txBody>
                    <a:bodyPr/>
                    <a:lstStyle/>
                    <a:p>
                      <a:r>
                        <a:rPr lang="en-SG" sz="1100" smtClean="0">
                          <a:latin typeface="Times New Roman" panose="02020603050405020304" pitchFamily="18" charset="0"/>
                          <a:cs typeface="Times New Roman" panose="02020603050405020304" pitchFamily="18" charset="0"/>
                        </a:rPr>
                        <a:t>Ngày 1</a:t>
                      </a:r>
                      <a:endParaRPr lang="en-SG" sz="1100" dirty="0"/>
                    </a:p>
                  </a:txBody>
                  <a:tcPr>
                    <a:solidFill>
                      <a:schemeClr val="accent6">
                        <a:lumMod val="20000"/>
                        <a:lumOff val="80000"/>
                      </a:scheme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100" b="0" kern="1200" smtClean="0">
                          <a:solidFill>
                            <a:schemeClr val="dk1"/>
                          </a:solidFill>
                          <a:effectLst/>
                          <a:latin typeface="Times New Roman" panose="02020603050405020304" pitchFamily="18" charset="0"/>
                          <a:ea typeface="+mn-ea"/>
                          <a:cs typeface="Times New Roman" panose="02020603050405020304" pitchFamily="18" charset="0"/>
                        </a:rPr>
                        <a:t>Chủ</a:t>
                      </a:r>
                      <a:r>
                        <a:rPr lang="en-US" sz="1100" b="0" kern="1200" baseline="0" smtClean="0">
                          <a:solidFill>
                            <a:schemeClr val="dk1"/>
                          </a:solidFill>
                          <a:effectLst/>
                          <a:latin typeface="Times New Roman" panose="02020603050405020304" pitchFamily="18" charset="0"/>
                          <a:ea typeface="+mn-ea"/>
                          <a:cs typeface="Times New Roman" panose="02020603050405020304" pitchFamily="18" charset="0"/>
                        </a:rPr>
                        <a:t> đề: Chào mừng và tổng quan về chương trình đào tạo</a:t>
                      </a:r>
                      <a:endParaRPr lang="en-SG" sz="1100" b="0" kern="1200" dirty="0">
                        <a:solidFill>
                          <a:schemeClr val="dk1"/>
                        </a:solidFill>
                        <a:effectLst/>
                        <a:latin typeface="Times New Roman" panose="02020603050405020304" pitchFamily="18" charset="0"/>
                        <a:ea typeface="+mn-ea"/>
                        <a:cs typeface="Times New Roman" panose="02020603050405020304" pitchFamily="18" charset="0"/>
                      </a:endParaRPr>
                    </a:p>
                    <a:p>
                      <a:endParaRPr lang="en-SG" sz="1100" dirty="0"/>
                    </a:p>
                    <a:p>
                      <a:r>
                        <a:rPr lang="en-SG" sz="1100" smtClean="0">
                          <a:latin typeface="Times New Roman" panose="02020603050405020304" pitchFamily="18" charset="0"/>
                          <a:cs typeface="Times New Roman" panose="02020603050405020304" pitchFamily="18" charset="0"/>
                        </a:rPr>
                        <a:t>Giới</a:t>
                      </a:r>
                      <a:r>
                        <a:rPr lang="en-SG" sz="1100" baseline="0" smtClean="0">
                          <a:latin typeface="Times New Roman" panose="02020603050405020304" pitchFamily="18" charset="0"/>
                          <a:cs typeface="Times New Roman" panose="02020603050405020304" pitchFamily="18" charset="0"/>
                        </a:rPr>
                        <a:t> thiệu khuôn viên trường</a:t>
                      </a:r>
                      <a:endParaRPr lang="en-SG" sz="1100" dirty="0">
                        <a:latin typeface="Times New Roman" panose="02020603050405020304" pitchFamily="18" charset="0"/>
                        <a:cs typeface="Times New Roman" panose="02020603050405020304" pitchFamily="18" charset="0"/>
                      </a:endParaRPr>
                    </a:p>
                  </a:txBody>
                  <a:tcPr>
                    <a:solidFill>
                      <a:schemeClr val="accent6">
                        <a:lumMod val="20000"/>
                        <a:lumOff val="80000"/>
                      </a:schemeClr>
                    </a:solidFill>
                  </a:tcPr>
                </a:tc>
                <a:extLst>
                  <a:ext uri="{0D108BD9-81ED-4DB2-BD59-A6C34878D82A}">
                    <a16:rowId xmlns="" xmlns:a16="http://schemas.microsoft.com/office/drawing/2014/main" val="10001"/>
                  </a:ext>
                </a:extLst>
              </a:tr>
              <a:tr h="1616371">
                <a:tc>
                  <a:txBody>
                    <a:bodyPr/>
                    <a:lstStyle/>
                    <a:p>
                      <a:r>
                        <a:rPr lang="en-SG" sz="1100" smtClean="0">
                          <a:latin typeface="Times New Roman" panose="02020603050405020304" pitchFamily="18" charset="0"/>
                          <a:cs typeface="Times New Roman" panose="02020603050405020304" pitchFamily="18" charset="0"/>
                        </a:rPr>
                        <a:t>Ngày 2</a:t>
                      </a:r>
                      <a:endParaRPr lang="en-SG" sz="1100" dirty="0"/>
                    </a:p>
                  </a:txBody>
                  <a:tcPr/>
                </a:tc>
                <a:tc>
                  <a:txBody>
                    <a:bodyPr/>
                    <a:lstStyle/>
                    <a:p>
                      <a:r>
                        <a:rPr lang="en-GB" sz="1100" kern="1200" smtClean="0">
                          <a:solidFill>
                            <a:schemeClr val="dk1"/>
                          </a:solidFill>
                          <a:effectLst/>
                          <a:latin typeface="Times New Roman" panose="02020603050405020304" pitchFamily="18" charset="0"/>
                          <a:ea typeface="+mn-ea"/>
                          <a:cs typeface="Times New Roman" panose="02020603050405020304" pitchFamily="18" charset="0"/>
                        </a:rPr>
                        <a:t>Buổi</a:t>
                      </a:r>
                      <a:r>
                        <a:rPr lang="en-GB" sz="1100" kern="1200" baseline="0" smtClean="0">
                          <a:solidFill>
                            <a:schemeClr val="dk1"/>
                          </a:solidFill>
                          <a:effectLst/>
                          <a:latin typeface="Times New Roman" panose="02020603050405020304" pitchFamily="18" charset="0"/>
                          <a:ea typeface="+mn-ea"/>
                          <a:cs typeface="Times New Roman" panose="02020603050405020304" pitchFamily="18" charset="0"/>
                        </a:rPr>
                        <a:t> sáng</a:t>
                      </a:r>
                      <a:r>
                        <a:rPr lang="en-GB" sz="1100" kern="1200" smtClean="0">
                          <a:solidFill>
                            <a:schemeClr val="dk1"/>
                          </a:solidFill>
                          <a:effectLst/>
                          <a:latin typeface="Times New Roman" panose="02020603050405020304" pitchFamily="18" charset="0"/>
                          <a:ea typeface="+mn-ea"/>
                          <a:cs typeface="Times New Roman" panose="02020603050405020304" pitchFamily="18" charset="0"/>
                        </a:rPr>
                        <a:t>: Đào</a:t>
                      </a:r>
                      <a:r>
                        <a:rPr lang="en-GB" sz="1100" kern="1200" baseline="0" smtClean="0">
                          <a:solidFill>
                            <a:schemeClr val="dk1"/>
                          </a:solidFill>
                          <a:effectLst/>
                          <a:latin typeface="Times New Roman" panose="02020603050405020304" pitchFamily="18" charset="0"/>
                          <a:ea typeface="+mn-ea"/>
                          <a:cs typeface="Times New Roman" panose="02020603050405020304" pitchFamily="18" charset="0"/>
                        </a:rPr>
                        <a:t> tạo tại lớp</a:t>
                      </a:r>
                      <a:endParaRPr lang="en-SG" sz="1100" kern="1200" dirty="0">
                        <a:solidFill>
                          <a:schemeClr val="dk1"/>
                        </a:solidFill>
                        <a:effectLst/>
                        <a:latin typeface="Times New Roman" panose="02020603050405020304" pitchFamily="18" charset="0"/>
                        <a:ea typeface="+mn-ea"/>
                        <a:cs typeface="Times New Roman" panose="02020603050405020304" pitchFamily="18" charset="0"/>
                      </a:endParaRPr>
                    </a:p>
                    <a:p>
                      <a:r>
                        <a:rPr lang="en-GB" sz="1100" b="1" kern="1200" dirty="0">
                          <a:solidFill>
                            <a:schemeClr val="dk1"/>
                          </a:solidFill>
                          <a:effectLst/>
                          <a:latin typeface="Times New Roman" panose="02020603050405020304" pitchFamily="18" charset="0"/>
                          <a:ea typeface="+mn-ea"/>
                          <a:cs typeface="Times New Roman" panose="02020603050405020304" pitchFamily="18" charset="0"/>
                        </a:rPr>
                        <a:t> </a:t>
                      </a:r>
                      <a:endParaRPr lang="en-SG" sz="1100" kern="1200" dirty="0">
                        <a:solidFill>
                          <a:schemeClr val="dk1"/>
                        </a:solidFill>
                        <a:effectLst/>
                        <a:latin typeface="Times New Roman" panose="02020603050405020304" pitchFamily="18" charset="0"/>
                        <a:ea typeface="+mn-ea"/>
                        <a:cs typeface="Times New Roman" panose="02020603050405020304" pitchFamily="18" charset="0"/>
                      </a:endParaRPr>
                    </a:p>
                    <a:p>
                      <a:r>
                        <a:rPr lang="en-GB" sz="1100" b="1" kern="1200" smtClean="0">
                          <a:solidFill>
                            <a:schemeClr val="dk1"/>
                          </a:solidFill>
                          <a:effectLst/>
                          <a:latin typeface="Times New Roman" panose="02020603050405020304" pitchFamily="18" charset="0"/>
                          <a:ea typeface="+mn-ea"/>
                          <a:cs typeface="Times New Roman" panose="02020603050405020304" pitchFamily="18" charset="0"/>
                        </a:rPr>
                        <a:t>Chủ</a:t>
                      </a:r>
                      <a:r>
                        <a:rPr lang="en-GB" sz="1100" b="1" kern="1200" baseline="0" smtClean="0">
                          <a:solidFill>
                            <a:schemeClr val="dk1"/>
                          </a:solidFill>
                          <a:effectLst/>
                          <a:latin typeface="Times New Roman" panose="02020603050405020304" pitchFamily="18" charset="0"/>
                          <a:ea typeface="+mn-ea"/>
                          <a:cs typeface="Times New Roman" panose="02020603050405020304" pitchFamily="18" charset="0"/>
                        </a:rPr>
                        <a:t> đề</a:t>
                      </a:r>
                      <a:r>
                        <a:rPr lang="en-GB" sz="1100" b="1" kern="1200" smtClean="0">
                          <a:solidFill>
                            <a:schemeClr val="dk1"/>
                          </a:solidFill>
                          <a:effectLst/>
                          <a:latin typeface="Times New Roman" panose="02020603050405020304" pitchFamily="18" charset="0"/>
                          <a:ea typeface="+mn-ea"/>
                          <a:cs typeface="Times New Roman" panose="02020603050405020304" pitchFamily="18" charset="0"/>
                        </a:rPr>
                        <a:t>: </a:t>
                      </a:r>
                      <a:r>
                        <a:rPr lang="en-US" sz="1100" b="1" kern="1200" smtClean="0">
                          <a:solidFill>
                            <a:schemeClr val="dk1"/>
                          </a:solidFill>
                          <a:effectLst/>
                          <a:latin typeface="Times New Roman" panose="02020603050405020304" pitchFamily="18" charset="0"/>
                          <a:ea typeface="+mn-ea"/>
                          <a:cs typeface="Times New Roman" panose="02020603050405020304" pitchFamily="18" charset="0"/>
                        </a:rPr>
                        <a:t>Học</a:t>
                      </a:r>
                      <a:r>
                        <a:rPr lang="en-US" sz="1100" b="1" kern="1200" baseline="0" smtClean="0">
                          <a:solidFill>
                            <a:schemeClr val="dk1"/>
                          </a:solidFill>
                          <a:effectLst/>
                          <a:latin typeface="Times New Roman" panose="02020603050405020304" pitchFamily="18" charset="0"/>
                          <a:ea typeface="+mn-ea"/>
                          <a:cs typeface="Times New Roman" panose="02020603050405020304" pitchFamily="18" charset="0"/>
                        </a:rPr>
                        <a:t> về thành phố</a:t>
                      </a:r>
                      <a:endParaRPr lang="en-SG" sz="1100" kern="1200" dirty="0">
                        <a:solidFill>
                          <a:schemeClr val="dk1"/>
                        </a:solidFill>
                        <a:effectLst/>
                        <a:latin typeface="Times New Roman" panose="02020603050405020304" pitchFamily="18" charset="0"/>
                        <a:ea typeface="+mn-ea"/>
                        <a:cs typeface="Times New Roman" panose="02020603050405020304" pitchFamily="18" charset="0"/>
                      </a:endParaRPr>
                    </a:p>
                    <a:p>
                      <a:r>
                        <a:rPr lang="en-GB" sz="1100" kern="1200" smtClean="0">
                          <a:solidFill>
                            <a:schemeClr val="dk1"/>
                          </a:solidFill>
                          <a:effectLst/>
                          <a:latin typeface="Times New Roman" panose="02020603050405020304" pitchFamily="18" charset="0"/>
                          <a:ea typeface="+mn-ea"/>
                          <a:cs typeface="Times New Roman" panose="02020603050405020304" pitchFamily="18" charset="0"/>
                        </a:rPr>
                        <a:t>Tiết</a:t>
                      </a:r>
                      <a:r>
                        <a:rPr lang="en-GB" sz="1100" kern="1200" baseline="0" smtClean="0">
                          <a:solidFill>
                            <a:schemeClr val="dk1"/>
                          </a:solidFill>
                          <a:effectLst/>
                          <a:latin typeface="Times New Roman" panose="02020603050405020304" pitchFamily="18" charset="0"/>
                          <a:ea typeface="+mn-ea"/>
                          <a:cs typeface="Times New Roman" panose="02020603050405020304" pitchFamily="18" charset="0"/>
                        </a:rPr>
                        <a:t> học giới thiệu về mô hình đào tạo của Trường Cao đẳng City of Glasgow</a:t>
                      </a:r>
                      <a:endParaRPr lang="en-GB" sz="1100" kern="1200" smtClean="0">
                        <a:solidFill>
                          <a:schemeClr val="dk1"/>
                        </a:solidFill>
                        <a:effectLst/>
                        <a:latin typeface="Times New Roman" panose="02020603050405020304" pitchFamily="18" charset="0"/>
                        <a:ea typeface="+mn-ea"/>
                        <a:cs typeface="Times New Roman" panose="02020603050405020304" pitchFamily="18" charset="0"/>
                      </a:endParaRPr>
                    </a:p>
                    <a:p>
                      <a:r>
                        <a:rPr lang="en-GB" sz="1100" kern="1200" dirty="0">
                          <a:solidFill>
                            <a:schemeClr val="dk1"/>
                          </a:solidFill>
                          <a:effectLst/>
                          <a:latin typeface="Times New Roman" panose="02020603050405020304" pitchFamily="18" charset="0"/>
                          <a:ea typeface="+mn-ea"/>
                          <a:cs typeface="Times New Roman" panose="02020603050405020304" pitchFamily="18" charset="0"/>
                        </a:rPr>
                        <a:t> </a:t>
                      </a:r>
                      <a:endParaRPr lang="en-SG" sz="1100" kern="1200" dirty="0">
                        <a:solidFill>
                          <a:schemeClr val="dk1"/>
                        </a:solidFill>
                        <a:effectLst/>
                        <a:latin typeface="Times New Roman" panose="02020603050405020304" pitchFamily="18" charset="0"/>
                        <a:ea typeface="+mn-ea"/>
                        <a:cs typeface="Times New Roman" panose="02020603050405020304" pitchFamily="18" charset="0"/>
                      </a:endParaRPr>
                    </a:p>
                    <a:p>
                      <a:r>
                        <a:rPr lang="en-GB" sz="1100" b="1" kern="1200" smtClean="0">
                          <a:solidFill>
                            <a:schemeClr val="dk1"/>
                          </a:solidFill>
                          <a:effectLst/>
                          <a:latin typeface="Times New Roman" panose="02020603050405020304" pitchFamily="18" charset="0"/>
                          <a:ea typeface="+mn-ea"/>
                          <a:cs typeface="Times New Roman" panose="02020603050405020304" pitchFamily="18" charset="0"/>
                        </a:rPr>
                        <a:t>Chủ</a:t>
                      </a:r>
                      <a:r>
                        <a:rPr lang="en-GB" sz="1100" b="1" kern="1200" baseline="0" smtClean="0">
                          <a:solidFill>
                            <a:schemeClr val="dk1"/>
                          </a:solidFill>
                          <a:effectLst/>
                          <a:latin typeface="Times New Roman" panose="02020603050405020304" pitchFamily="18" charset="0"/>
                          <a:ea typeface="+mn-ea"/>
                          <a:cs typeface="Times New Roman" panose="02020603050405020304" pitchFamily="18" charset="0"/>
                        </a:rPr>
                        <a:t> đề</a:t>
                      </a:r>
                      <a:r>
                        <a:rPr lang="en-GB" sz="1100" b="1" kern="1200" smtClean="0">
                          <a:solidFill>
                            <a:schemeClr val="dk1"/>
                          </a:solidFill>
                          <a:effectLst/>
                          <a:latin typeface="Times New Roman" panose="02020603050405020304" pitchFamily="18" charset="0"/>
                          <a:ea typeface="+mn-ea"/>
                          <a:cs typeface="Times New Roman" panose="02020603050405020304" pitchFamily="18" charset="0"/>
                        </a:rPr>
                        <a:t>: </a:t>
                      </a:r>
                      <a:r>
                        <a:rPr lang="en-US" sz="1100" b="1" kern="1200" smtClean="0">
                          <a:solidFill>
                            <a:schemeClr val="dk1"/>
                          </a:solidFill>
                          <a:effectLst/>
                          <a:latin typeface="Times New Roman" panose="02020603050405020304" pitchFamily="18" charset="0"/>
                          <a:ea typeface="+mn-ea"/>
                          <a:cs typeface="Times New Roman" panose="02020603050405020304" pitchFamily="18" charset="0"/>
                        </a:rPr>
                        <a:t>Thiết</a:t>
                      </a:r>
                      <a:r>
                        <a:rPr lang="en-US" sz="1100" b="1" kern="1200" baseline="0" smtClean="0">
                          <a:solidFill>
                            <a:schemeClr val="dk1"/>
                          </a:solidFill>
                          <a:effectLst/>
                          <a:latin typeface="Times New Roman" panose="02020603050405020304" pitchFamily="18" charset="0"/>
                          <a:ea typeface="+mn-ea"/>
                          <a:cs typeface="Times New Roman" panose="02020603050405020304" pitchFamily="18" charset="0"/>
                        </a:rPr>
                        <a:t> kế chương trình học</a:t>
                      </a:r>
                      <a:endParaRPr lang="en-SG" sz="1100" kern="1200" dirty="0">
                        <a:solidFill>
                          <a:schemeClr val="dk1"/>
                        </a:solidFill>
                        <a:effectLst/>
                        <a:latin typeface="Times New Roman" panose="02020603050405020304" pitchFamily="18" charset="0"/>
                        <a:ea typeface="+mn-ea"/>
                        <a:cs typeface="Times New Roman" panose="02020603050405020304" pitchFamily="18" charset="0"/>
                      </a:endParaRPr>
                    </a:p>
                    <a:p>
                      <a:r>
                        <a:rPr lang="en-GB" sz="1100" kern="1200" smtClean="0">
                          <a:solidFill>
                            <a:schemeClr val="dk1"/>
                          </a:solidFill>
                          <a:effectLst/>
                          <a:latin typeface="Times New Roman" panose="02020603050405020304" pitchFamily="18" charset="0"/>
                          <a:ea typeface="+mn-ea"/>
                          <a:cs typeface="Times New Roman" panose="02020603050405020304" pitchFamily="18" charset="0"/>
                        </a:rPr>
                        <a:t>Lập kế hoạch khóa học, công cụ kỹ thuật số trong thiết kế học tập, lập kế hoạch hợp tác với sinh viên.</a:t>
                      </a:r>
                      <a:endParaRPr lang="en-SG" sz="1100" dirty="0">
                        <a:latin typeface="Times New Roman" panose="02020603050405020304" pitchFamily="18" charset="0"/>
                        <a:cs typeface="Times New Roman" panose="02020603050405020304" pitchFamily="18" charset="0"/>
                      </a:endParaRPr>
                    </a:p>
                  </a:txBody>
                  <a:tcPr/>
                </a:tc>
                <a:extLst>
                  <a:ext uri="{0D108BD9-81ED-4DB2-BD59-A6C34878D82A}">
                    <a16:rowId xmlns="" xmlns:a16="http://schemas.microsoft.com/office/drawing/2014/main" val="10002"/>
                  </a:ext>
                </a:extLst>
              </a:tr>
            </a:tbl>
          </a:graphicData>
        </a:graphic>
      </p:graphicFrame>
      <p:graphicFrame>
        <p:nvGraphicFramePr>
          <p:cNvPr id="4" name="Table 3">
            <a:extLst>
              <a:ext uri="{FF2B5EF4-FFF2-40B4-BE49-F238E27FC236}">
                <a16:creationId xmlns="" xmlns:a16="http://schemas.microsoft.com/office/drawing/2014/main" id="{85B0E54F-752D-44B6-866C-649126E9A2B0}"/>
              </a:ext>
            </a:extLst>
          </p:cNvPr>
          <p:cNvGraphicFramePr>
            <a:graphicFrameLocks noGrp="1"/>
          </p:cNvGraphicFramePr>
          <p:nvPr>
            <p:extLst>
              <p:ext uri="{D42A27DB-BD31-4B8C-83A1-F6EECF244321}">
                <p14:modId xmlns:p14="http://schemas.microsoft.com/office/powerpoint/2010/main" val="156454540"/>
              </p:ext>
            </p:extLst>
          </p:nvPr>
        </p:nvGraphicFramePr>
        <p:xfrm>
          <a:off x="530446" y="4724614"/>
          <a:ext cx="11131108" cy="2103120"/>
        </p:xfrm>
        <a:graphic>
          <a:graphicData uri="http://schemas.openxmlformats.org/drawingml/2006/table">
            <a:tbl>
              <a:tblPr firstRow="1" bandRow="1">
                <a:tableStyleId>{10A1B5D5-9B99-4C35-A422-299274C87663}</a:tableStyleId>
              </a:tblPr>
              <a:tblGrid>
                <a:gridCol w="1646867">
                  <a:extLst>
                    <a:ext uri="{9D8B030D-6E8A-4147-A177-3AD203B41FA5}">
                      <a16:colId xmlns="" xmlns:a16="http://schemas.microsoft.com/office/drawing/2014/main" val="20000"/>
                    </a:ext>
                  </a:extLst>
                </a:gridCol>
                <a:gridCol w="9484241">
                  <a:extLst>
                    <a:ext uri="{9D8B030D-6E8A-4147-A177-3AD203B41FA5}">
                      <a16:colId xmlns="" xmlns:a16="http://schemas.microsoft.com/office/drawing/2014/main" val="20001"/>
                    </a:ext>
                  </a:extLst>
                </a:gridCol>
              </a:tblGrid>
              <a:tr h="396753">
                <a:tc>
                  <a:txBody>
                    <a:bodyPr/>
                    <a:lstStyle/>
                    <a:p>
                      <a:r>
                        <a:rPr lang="en-SG" sz="1200" b="0" smtClean="0">
                          <a:solidFill>
                            <a:schemeClr val="tx1"/>
                          </a:solidFill>
                          <a:latin typeface="Times New Roman" panose="02020603050405020304" pitchFamily="18" charset="0"/>
                          <a:cs typeface="Times New Roman" panose="02020603050405020304" pitchFamily="18" charset="0"/>
                        </a:rPr>
                        <a:t>Ngày 3</a:t>
                      </a:r>
                      <a:endParaRPr lang="en-SG" sz="1200" b="0" dirty="0">
                        <a:solidFill>
                          <a:schemeClr val="tx1"/>
                        </a:solidFill>
                      </a:endParaRPr>
                    </a:p>
                  </a:txBody>
                  <a:tcPr>
                    <a:solidFill>
                      <a:schemeClr val="accent6">
                        <a:lumMod val="20000"/>
                        <a:lumOff val="80000"/>
                      </a:schemeClr>
                    </a:solidFill>
                  </a:tcPr>
                </a:tc>
                <a:tc>
                  <a:txBody>
                    <a:bodyPr/>
                    <a:lstStyle/>
                    <a:p>
                      <a:r>
                        <a:rPr lang="en-GB" sz="1200" b="0" kern="1200" smtClean="0">
                          <a:solidFill>
                            <a:schemeClr val="dk1"/>
                          </a:solidFill>
                          <a:effectLst/>
                          <a:latin typeface="Times New Roman" panose="02020603050405020304" pitchFamily="18" charset="0"/>
                          <a:ea typeface="+mn-ea"/>
                          <a:cs typeface="Times New Roman" panose="02020603050405020304" pitchFamily="18" charset="0"/>
                        </a:rPr>
                        <a:t>Buổi sáng: Đào tạo tại lớp</a:t>
                      </a:r>
                      <a:endParaRPr lang="en-SG" sz="1200" b="0" kern="1200" dirty="0">
                        <a:solidFill>
                          <a:schemeClr val="dk1"/>
                        </a:solidFill>
                        <a:effectLst/>
                        <a:latin typeface="Times New Roman" panose="02020603050405020304" pitchFamily="18" charset="0"/>
                        <a:ea typeface="+mn-ea"/>
                        <a:cs typeface="Times New Roman" panose="02020603050405020304" pitchFamily="18" charset="0"/>
                      </a:endParaRPr>
                    </a:p>
                    <a:p>
                      <a:r>
                        <a:rPr lang="en-GB" sz="1200" b="0" kern="1200" dirty="0">
                          <a:solidFill>
                            <a:schemeClr val="dk1"/>
                          </a:solidFill>
                          <a:effectLst/>
                          <a:latin typeface="Times New Roman" panose="02020603050405020304" pitchFamily="18" charset="0"/>
                          <a:ea typeface="+mn-ea"/>
                          <a:cs typeface="Times New Roman" panose="02020603050405020304" pitchFamily="18" charset="0"/>
                        </a:rPr>
                        <a:t> </a:t>
                      </a:r>
                      <a:endParaRPr lang="en-SG" sz="1200" b="0" kern="1200" dirty="0">
                        <a:solidFill>
                          <a:schemeClr val="dk1"/>
                        </a:solidFill>
                        <a:effectLst/>
                        <a:latin typeface="Times New Roman" panose="02020603050405020304" pitchFamily="18" charset="0"/>
                        <a:ea typeface="+mn-ea"/>
                        <a:cs typeface="Times New Roman" panose="02020603050405020304" pitchFamily="18" charset="0"/>
                      </a:endParaRPr>
                    </a:p>
                    <a:p>
                      <a:r>
                        <a:rPr lang="vi-VN" sz="1200" b="1" kern="1200" smtClean="0">
                          <a:solidFill>
                            <a:schemeClr val="dk1"/>
                          </a:solidFill>
                          <a:effectLst/>
                          <a:latin typeface="Times New Roman" panose="02020603050405020304" pitchFamily="18" charset="0"/>
                          <a:ea typeface="+mn-ea"/>
                          <a:cs typeface="Times New Roman" panose="02020603050405020304" pitchFamily="18" charset="0"/>
                        </a:rPr>
                        <a:t>Chủ đề</a:t>
                      </a:r>
                      <a:r>
                        <a:rPr lang="en-GB" sz="1200" b="1" kern="1200" smtClean="0">
                          <a:solidFill>
                            <a:schemeClr val="dk1"/>
                          </a:solidFill>
                          <a:effectLst/>
                          <a:latin typeface="Times New Roman" panose="02020603050405020304" pitchFamily="18" charset="0"/>
                          <a:ea typeface="+mn-ea"/>
                          <a:cs typeface="Times New Roman" panose="02020603050405020304" pitchFamily="18" charset="0"/>
                        </a:rPr>
                        <a:t>: </a:t>
                      </a:r>
                      <a:r>
                        <a:rPr lang="vi-VN" sz="1200" b="1" kern="1200" smtClean="0">
                          <a:solidFill>
                            <a:schemeClr val="dk1"/>
                          </a:solidFill>
                          <a:effectLst/>
                          <a:latin typeface="Times New Roman" panose="02020603050405020304" pitchFamily="18" charset="0"/>
                          <a:ea typeface="+mn-ea"/>
                          <a:cs typeface="Times New Roman" panose="02020603050405020304" pitchFamily="18" charset="0"/>
                        </a:rPr>
                        <a:t>Áp dụng các phương pháp giao tiếp trong giảng dạy và xác định hành vi của học sinh.</a:t>
                      </a:r>
                      <a:endParaRPr lang="en-US" sz="1200" b="1" kern="1200" smtClean="0">
                        <a:solidFill>
                          <a:schemeClr val="dk1"/>
                        </a:solidFill>
                        <a:effectLst/>
                        <a:latin typeface="Times New Roman" panose="02020603050405020304" pitchFamily="18" charset="0"/>
                        <a:ea typeface="+mn-ea"/>
                        <a:cs typeface="Times New Roman" panose="02020603050405020304" pitchFamily="18" charset="0"/>
                      </a:endParaRPr>
                    </a:p>
                    <a:p>
                      <a:r>
                        <a:rPr lang="en-GB" sz="1200" b="0" kern="1200" dirty="0">
                          <a:solidFill>
                            <a:schemeClr val="dk1"/>
                          </a:solidFill>
                          <a:effectLst/>
                          <a:latin typeface="Times New Roman" panose="02020603050405020304" pitchFamily="18" charset="0"/>
                          <a:ea typeface="+mn-ea"/>
                          <a:cs typeface="Times New Roman" panose="02020603050405020304" pitchFamily="18" charset="0"/>
                        </a:rPr>
                        <a:t> </a:t>
                      </a:r>
                      <a:endParaRPr lang="en-SG" sz="1200" b="0" kern="1200" dirty="0">
                        <a:solidFill>
                          <a:schemeClr val="dk1"/>
                        </a:solidFill>
                        <a:effectLst/>
                        <a:latin typeface="Times New Roman" panose="02020603050405020304" pitchFamily="18" charset="0"/>
                        <a:ea typeface="+mn-ea"/>
                        <a:cs typeface="Times New Roman" panose="02020603050405020304" pitchFamily="18" charset="0"/>
                      </a:endParaRPr>
                    </a:p>
                    <a:p>
                      <a:r>
                        <a:rPr lang="en-GB" sz="1200" b="0" kern="1200" smtClean="0">
                          <a:solidFill>
                            <a:schemeClr val="dk1"/>
                          </a:solidFill>
                          <a:effectLst/>
                          <a:latin typeface="Times New Roman" panose="02020603050405020304" pitchFamily="18" charset="0"/>
                          <a:ea typeface="+mn-ea"/>
                          <a:cs typeface="Times New Roman" panose="02020603050405020304" pitchFamily="18" charset="0"/>
                        </a:rPr>
                        <a:t>Giới thiệu về các kỹ thuật giao tiếp trong lớp học và nghiên</a:t>
                      </a:r>
                      <a:r>
                        <a:rPr lang="en-GB" sz="1200" b="0" kern="1200" baseline="0" smtClean="0">
                          <a:solidFill>
                            <a:schemeClr val="dk1"/>
                          </a:solidFill>
                          <a:effectLst/>
                          <a:latin typeface="Times New Roman" panose="02020603050405020304" pitchFamily="18" charset="0"/>
                          <a:ea typeface="+mn-ea"/>
                          <a:cs typeface="Times New Roman" panose="02020603050405020304" pitchFamily="18" charset="0"/>
                        </a:rPr>
                        <a:t> cứu</a:t>
                      </a:r>
                      <a:r>
                        <a:rPr lang="en-GB" sz="1200" b="0" kern="1200" smtClean="0">
                          <a:solidFill>
                            <a:schemeClr val="dk1"/>
                          </a:solidFill>
                          <a:effectLst/>
                          <a:latin typeface="Times New Roman" panose="02020603050405020304" pitchFamily="18" charset="0"/>
                          <a:ea typeface="+mn-ea"/>
                          <a:cs typeface="Times New Roman" panose="02020603050405020304" pitchFamily="18" charset="0"/>
                        </a:rPr>
                        <a:t> hành vi của học sinh.</a:t>
                      </a:r>
                      <a:r>
                        <a:rPr lang="en-GB" sz="1200" b="0" kern="1200">
                          <a:solidFill>
                            <a:schemeClr val="dk1"/>
                          </a:solidFill>
                          <a:effectLst/>
                          <a:latin typeface="Times New Roman" panose="02020603050405020304" pitchFamily="18" charset="0"/>
                          <a:ea typeface="+mn-ea"/>
                          <a:cs typeface="Times New Roman" panose="02020603050405020304" pitchFamily="18" charset="0"/>
                        </a:rPr>
                        <a:t> </a:t>
                      </a:r>
                      <a:endParaRPr lang="en-GB" sz="1200" b="0" kern="1200" smtClean="0">
                        <a:solidFill>
                          <a:schemeClr val="dk1"/>
                        </a:solidFill>
                        <a:effectLst/>
                        <a:latin typeface="Times New Roman" panose="02020603050405020304" pitchFamily="18" charset="0"/>
                        <a:ea typeface="+mn-ea"/>
                        <a:cs typeface="Times New Roman" panose="02020603050405020304" pitchFamily="18" charset="0"/>
                      </a:endParaRPr>
                    </a:p>
                    <a:p>
                      <a:endParaRPr lang="en-SG" sz="1200" b="0" kern="1200" dirty="0">
                        <a:solidFill>
                          <a:schemeClr val="dk1"/>
                        </a:solidFill>
                        <a:effectLst/>
                        <a:latin typeface="Times New Roman" panose="02020603050405020304" pitchFamily="18" charset="0"/>
                        <a:ea typeface="+mn-ea"/>
                        <a:cs typeface="Times New Roman" panose="02020603050405020304" pitchFamily="18" charset="0"/>
                      </a:endParaRPr>
                    </a:p>
                    <a:p>
                      <a:r>
                        <a:rPr lang="en-GB" sz="1200" b="0" kern="1200" smtClean="0">
                          <a:solidFill>
                            <a:schemeClr val="dk1"/>
                          </a:solidFill>
                          <a:effectLst/>
                          <a:latin typeface="Times New Roman" panose="02020603050405020304" pitchFamily="18" charset="0"/>
                          <a:ea typeface="+mn-ea"/>
                          <a:cs typeface="Times New Roman" panose="02020603050405020304" pitchFamily="18" charset="0"/>
                        </a:rPr>
                        <a:t>Buổi</a:t>
                      </a:r>
                      <a:r>
                        <a:rPr lang="en-GB" sz="1200" b="0" kern="1200" baseline="0" smtClean="0">
                          <a:solidFill>
                            <a:schemeClr val="dk1"/>
                          </a:solidFill>
                          <a:effectLst/>
                          <a:latin typeface="Times New Roman" panose="02020603050405020304" pitchFamily="18" charset="0"/>
                          <a:ea typeface="+mn-ea"/>
                          <a:cs typeface="Times New Roman" panose="02020603050405020304" pitchFamily="18" charset="0"/>
                        </a:rPr>
                        <a:t> chiều: Đào tạo tại lớp</a:t>
                      </a:r>
                      <a:endParaRPr lang="en-SG" sz="1200" b="0" kern="1200" dirty="0">
                        <a:solidFill>
                          <a:schemeClr val="dk1"/>
                        </a:solidFill>
                        <a:effectLst/>
                        <a:latin typeface="Times New Roman" panose="02020603050405020304" pitchFamily="18" charset="0"/>
                        <a:ea typeface="+mn-ea"/>
                        <a:cs typeface="Times New Roman" panose="02020603050405020304" pitchFamily="18" charset="0"/>
                      </a:endParaRPr>
                    </a:p>
                    <a:p>
                      <a:r>
                        <a:rPr lang="en-GB" sz="1200" kern="1200" dirty="0">
                          <a:solidFill>
                            <a:schemeClr val="dk1"/>
                          </a:solidFill>
                          <a:effectLst/>
                          <a:latin typeface="Times New Roman" panose="02020603050405020304" pitchFamily="18" charset="0"/>
                          <a:ea typeface="+mn-ea"/>
                          <a:cs typeface="Times New Roman" panose="02020603050405020304" pitchFamily="18" charset="0"/>
                        </a:rPr>
                        <a:t> </a:t>
                      </a:r>
                      <a:endParaRPr lang="en-SG" sz="1200" kern="1200" dirty="0">
                        <a:solidFill>
                          <a:schemeClr val="dk1"/>
                        </a:solidFill>
                        <a:effectLst/>
                        <a:latin typeface="Times New Roman" panose="02020603050405020304" pitchFamily="18" charset="0"/>
                        <a:ea typeface="+mn-ea"/>
                        <a:cs typeface="Times New Roman" panose="02020603050405020304" pitchFamily="18" charset="0"/>
                      </a:endParaRPr>
                    </a:p>
                    <a:p>
                      <a:r>
                        <a:rPr lang="vi-VN" sz="1200" b="1" kern="1200" smtClean="0">
                          <a:solidFill>
                            <a:schemeClr val="dk1"/>
                          </a:solidFill>
                          <a:effectLst/>
                          <a:latin typeface="Times New Roman" panose="02020603050405020304" pitchFamily="18" charset="0"/>
                          <a:ea typeface="+mn-ea"/>
                          <a:cs typeface="Times New Roman" panose="02020603050405020304" pitchFamily="18" charset="0"/>
                        </a:rPr>
                        <a:t>Chủ đề</a:t>
                      </a:r>
                      <a:r>
                        <a:rPr lang="en-GB" sz="1200" b="1" kern="1200" smtClean="0">
                          <a:solidFill>
                            <a:schemeClr val="dk1"/>
                          </a:solidFill>
                          <a:effectLst/>
                          <a:latin typeface="Times New Roman" panose="02020603050405020304" pitchFamily="18" charset="0"/>
                          <a:ea typeface="+mn-ea"/>
                          <a:cs typeface="Times New Roman" panose="02020603050405020304" pitchFamily="18" charset="0"/>
                        </a:rPr>
                        <a:t>: </a:t>
                      </a:r>
                      <a:r>
                        <a:rPr lang="vi-VN" sz="1200" b="1" kern="1200" smtClean="0">
                          <a:solidFill>
                            <a:schemeClr val="dk1"/>
                          </a:solidFill>
                          <a:effectLst/>
                          <a:latin typeface="Times New Roman" panose="02020603050405020304" pitchFamily="18" charset="0"/>
                          <a:ea typeface="+mn-ea"/>
                          <a:cs typeface="Times New Roman" panose="02020603050405020304" pitchFamily="18" charset="0"/>
                        </a:rPr>
                        <a:t>Môi trường </a:t>
                      </a:r>
                      <a:r>
                        <a:rPr lang="en-US" sz="1200" b="1" kern="1200" smtClean="0">
                          <a:solidFill>
                            <a:schemeClr val="dk1"/>
                          </a:solidFill>
                          <a:effectLst/>
                          <a:latin typeface="Times New Roman" panose="02020603050405020304" pitchFamily="18" charset="0"/>
                          <a:ea typeface="+mn-ea"/>
                          <a:cs typeface="Times New Roman" panose="02020603050405020304" pitchFamily="18" charset="0"/>
                        </a:rPr>
                        <a:t>trong </a:t>
                      </a:r>
                      <a:r>
                        <a:rPr lang="vi-VN" sz="1200" b="1" kern="1200" smtClean="0">
                          <a:solidFill>
                            <a:schemeClr val="dk1"/>
                          </a:solidFill>
                          <a:effectLst/>
                          <a:latin typeface="Times New Roman" panose="02020603050405020304" pitchFamily="18" charset="0"/>
                          <a:ea typeface="+mn-ea"/>
                          <a:cs typeface="Times New Roman" panose="02020603050405020304" pitchFamily="18" charset="0"/>
                        </a:rPr>
                        <a:t>lớp học - Làm thế nào để tạo môi trường học tập thoải mái?</a:t>
                      </a:r>
                      <a:endParaRPr lang="en-SG" sz="1200" kern="1200" dirty="0">
                        <a:solidFill>
                          <a:schemeClr val="dk1"/>
                        </a:solidFill>
                        <a:effectLst/>
                        <a:latin typeface="Times New Roman" panose="02020603050405020304" pitchFamily="18" charset="0"/>
                        <a:ea typeface="+mn-ea"/>
                        <a:cs typeface="Times New Roman" panose="02020603050405020304" pitchFamily="18" charset="0"/>
                      </a:endParaRPr>
                    </a:p>
                    <a:p>
                      <a:r>
                        <a:rPr lang="en-GB" sz="1200" kern="1200" dirty="0">
                          <a:solidFill>
                            <a:schemeClr val="dk1"/>
                          </a:solidFill>
                          <a:effectLst/>
                          <a:latin typeface="Times New Roman" panose="02020603050405020304" pitchFamily="18" charset="0"/>
                          <a:ea typeface="+mn-ea"/>
                          <a:cs typeface="Times New Roman" panose="02020603050405020304" pitchFamily="18" charset="0"/>
                        </a:rPr>
                        <a:t> </a:t>
                      </a:r>
                      <a:endParaRPr lang="en-SG" sz="1200" kern="1200" dirty="0">
                        <a:solidFill>
                          <a:schemeClr val="dk1"/>
                        </a:solidFill>
                        <a:effectLst/>
                        <a:latin typeface="Times New Roman" panose="02020603050405020304" pitchFamily="18" charset="0"/>
                        <a:ea typeface="+mn-ea"/>
                        <a:cs typeface="Times New Roman" panose="02020603050405020304" pitchFamily="18" charset="0"/>
                      </a:endParaRPr>
                    </a:p>
                    <a:p>
                      <a:r>
                        <a:rPr lang="vi-VN" sz="1200" b="0" kern="1200" smtClean="0">
                          <a:solidFill>
                            <a:schemeClr val="dk1"/>
                          </a:solidFill>
                          <a:effectLst/>
                          <a:latin typeface="Times New Roman" panose="02020603050405020304" pitchFamily="18" charset="0"/>
                          <a:ea typeface="+mn-ea"/>
                          <a:cs typeface="Times New Roman" panose="02020603050405020304" pitchFamily="18" charset="0"/>
                        </a:rPr>
                        <a:t>Giới thiệu về các kỹ thuật quản lý lớp học trong việc tạo ra một môi trường truyền cảm hứng và toàn diện cho việc học tập.</a:t>
                      </a:r>
                      <a:endParaRPr lang="en-SG" sz="1200" b="0" kern="1200" dirty="0">
                        <a:solidFill>
                          <a:schemeClr val="dk1"/>
                        </a:solidFill>
                        <a:effectLst/>
                        <a:latin typeface="Times New Roman" panose="02020603050405020304" pitchFamily="18" charset="0"/>
                        <a:ea typeface="+mn-ea"/>
                        <a:cs typeface="Times New Roman" panose="02020603050405020304" pitchFamily="18" charset="0"/>
                      </a:endParaRPr>
                    </a:p>
                  </a:txBody>
                  <a:tcPr>
                    <a:solidFill>
                      <a:schemeClr val="accent6">
                        <a:lumMod val="20000"/>
                        <a:lumOff val="80000"/>
                      </a:schemeClr>
                    </a:solidFill>
                  </a:tcP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val="29277306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3444322513"/>
              </p:ext>
            </p:extLst>
          </p:nvPr>
        </p:nvGraphicFramePr>
        <p:xfrm>
          <a:off x="570909" y="2486542"/>
          <a:ext cx="11131108" cy="1767840"/>
        </p:xfrm>
        <a:graphic>
          <a:graphicData uri="http://schemas.openxmlformats.org/drawingml/2006/table">
            <a:tbl>
              <a:tblPr firstRow="1" bandRow="1">
                <a:tableStyleId>{10A1B5D5-9B99-4C35-A422-299274C87663}</a:tableStyleId>
              </a:tblPr>
              <a:tblGrid>
                <a:gridCol w="1646867">
                  <a:extLst>
                    <a:ext uri="{9D8B030D-6E8A-4147-A177-3AD203B41FA5}">
                      <a16:colId xmlns="" xmlns:a16="http://schemas.microsoft.com/office/drawing/2014/main" val="20000"/>
                    </a:ext>
                  </a:extLst>
                </a:gridCol>
                <a:gridCol w="9484241">
                  <a:extLst>
                    <a:ext uri="{9D8B030D-6E8A-4147-A177-3AD203B41FA5}">
                      <a16:colId xmlns="" xmlns:a16="http://schemas.microsoft.com/office/drawing/2014/main" val="20001"/>
                    </a:ext>
                  </a:extLst>
                </a:gridCol>
              </a:tblGrid>
              <a:tr h="396753">
                <a:tc>
                  <a:txBody>
                    <a:bodyPr/>
                    <a:lstStyle/>
                    <a:p>
                      <a:r>
                        <a:rPr lang="en-SG" sz="1100" b="0" smtClean="0">
                          <a:solidFill>
                            <a:schemeClr val="tx1"/>
                          </a:solidFill>
                          <a:latin typeface="Times New Roman" panose="02020603050405020304" pitchFamily="18" charset="0"/>
                          <a:cs typeface="Times New Roman" panose="02020603050405020304" pitchFamily="18" charset="0"/>
                        </a:rPr>
                        <a:t>Ngày 4</a:t>
                      </a:r>
                      <a:endParaRPr lang="en-SG" sz="1100" b="0" dirty="0">
                        <a:solidFill>
                          <a:schemeClr val="tx1"/>
                        </a:solidFill>
                      </a:endParaRPr>
                    </a:p>
                  </a:txBody>
                  <a:tcPr>
                    <a:solidFill>
                      <a:schemeClr val="bg1"/>
                    </a:solidFill>
                  </a:tcPr>
                </a:tc>
                <a:tc>
                  <a:txBody>
                    <a:bodyPr/>
                    <a:lstStyle/>
                    <a:p>
                      <a:r>
                        <a:rPr lang="en-GB" sz="1100" b="0" kern="1200" smtClean="0">
                          <a:solidFill>
                            <a:schemeClr val="dk1"/>
                          </a:solidFill>
                          <a:effectLst/>
                          <a:latin typeface="Times New Roman" panose="02020603050405020304" pitchFamily="18" charset="0"/>
                          <a:ea typeface="+mn-ea"/>
                          <a:cs typeface="Times New Roman" panose="02020603050405020304" pitchFamily="18" charset="0"/>
                        </a:rPr>
                        <a:t>Buổi sáng: Đào tạo tại lớp</a:t>
                      </a:r>
                      <a:endParaRPr lang="en-SG" sz="1100" b="0" kern="1200" dirty="0">
                        <a:solidFill>
                          <a:schemeClr val="dk1"/>
                        </a:solidFill>
                        <a:effectLst/>
                        <a:latin typeface="Times New Roman" panose="02020603050405020304" pitchFamily="18" charset="0"/>
                        <a:ea typeface="+mn-ea"/>
                        <a:cs typeface="Times New Roman" panose="02020603050405020304" pitchFamily="18" charset="0"/>
                      </a:endParaRPr>
                    </a:p>
                    <a:p>
                      <a:r>
                        <a:rPr lang="en-GB" sz="1100" kern="1200" dirty="0">
                          <a:solidFill>
                            <a:schemeClr val="dk1"/>
                          </a:solidFill>
                          <a:effectLst/>
                          <a:latin typeface="Times New Roman" panose="02020603050405020304" pitchFamily="18" charset="0"/>
                          <a:ea typeface="+mn-ea"/>
                          <a:cs typeface="Times New Roman" panose="02020603050405020304" pitchFamily="18" charset="0"/>
                        </a:rPr>
                        <a:t> </a:t>
                      </a:r>
                      <a:endParaRPr lang="en-SG" sz="1100" kern="1200" dirty="0">
                        <a:solidFill>
                          <a:schemeClr val="dk1"/>
                        </a:solidFill>
                        <a:effectLst/>
                        <a:latin typeface="Times New Roman" panose="02020603050405020304" pitchFamily="18" charset="0"/>
                        <a:ea typeface="+mn-ea"/>
                        <a:cs typeface="Times New Roman" panose="02020603050405020304" pitchFamily="18" charset="0"/>
                      </a:endParaRPr>
                    </a:p>
                    <a:p>
                      <a:r>
                        <a:rPr lang="vi-VN" sz="1100" b="1" kern="1200" smtClean="0">
                          <a:solidFill>
                            <a:schemeClr val="dk1"/>
                          </a:solidFill>
                          <a:effectLst/>
                          <a:latin typeface="Times New Roman" panose="02020603050405020304" pitchFamily="18" charset="0"/>
                          <a:ea typeface="+mn-ea"/>
                          <a:cs typeface="Times New Roman" panose="02020603050405020304" pitchFamily="18" charset="0"/>
                        </a:rPr>
                        <a:t>Chủ đề</a:t>
                      </a:r>
                      <a:r>
                        <a:rPr lang="en-GB" sz="1100" b="1" kern="1200" smtClean="0">
                          <a:solidFill>
                            <a:schemeClr val="dk1"/>
                          </a:solidFill>
                          <a:effectLst/>
                          <a:latin typeface="Times New Roman" panose="02020603050405020304" pitchFamily="18" charset="0"/>
                          <a:ea typeface="+mn-ea"/>
                          <a:cs typeface="Times New Roman" panose="02020603050405020304" pitchFamily="18" charset="0"/>
                        </a:rPr>
                        <a:t>: </a:t>
                      </a:r>
                      <a:r>
                        <a:rPr lang="en-US" sz="1100" b="1" kern="1200" smtClean="0">
                          <a:solidFill>
                            <a:schemeClr val="dk1"/>
                          </a:solidFill>
                          <a:effectLst/>
                          <a:latin typeface="Times New Roman" panose="02020603050405020304" pitchFamily="18" charset="0"/>
                          <a:ea typeface="+mn-ea"/>
                          <a:cs typeface="Times New Roman" panose="02020603050405020304" pitchFamily="18" charset="0"/>
                        </a:rPr>
                        <a:t>Học</a:t>
                      </a:r>
                      <a:r>
                        <a:rPr lang="en-US" sz="1100" b="1" kern="1200" baseline="0" smtClean="0">
                          <a:solidFill>
                            <a:schemeClr val="dk1"/>
                          </a:solidFill>
                          <a:effectLst/>
                          <a:latin typeface="Times New Roman" panose="02020603050405020304" pitchFamily="18" charset="0"/>
                          <a:ea typeface="+mn-ea"/>
                          <a:cs typeface="Times New Roman" panose="02020603050405020304" pitchFamily="18" charset="0"/>
                        </a:rPr>
                        <a:t> tập tương tác</a:t>
                      </a:r>
                      <a:endParaRPr lang="en-SG" sz="1100" kern="1200" dirty="0">
                        <a:solidFill>
                          <a:schemeClr val="dk1"/>
                        </a:solidFill>
                        <a:effectLst/>
                        <a:latin typeface="Times New Roman" panose="02020603050405020304" pitchFamily="18" charset="0"/>
                        <a:ea typeface="+mn-ea"/>
                        <a:cs typeface="Times New Roman" panose="02020603050405020304" pitchFamily="18" charset="0"/>
                      </a:endParaRPr>
                    </a:p>
                    <a:p>
                      <a:r>
                        <a:rPr lang="en-GB" sz="1100" kern="1200" dirty="0">
                          <a:solidFill>
                            <a:schemeClr val="dk1"/>
                          </a:solidFill>
                          <a:effectLst/>
                          <a:latin typeface="Times New Roman" panose="02020603050405020304" pitchFamily="18" charset="0"/>
                          <a:ea typeface="+mn-ea"/>
                          <a:cs typeface="Times New Roman" panose="02020603050405020304" pitchFamily="18" charset="0"/>
                        </a:rPr>
                        <a:t> </a:t>
                      </a:r>
                      <a:endParaRPr lang="en-SG" sz="1100" kern="1200" dirty="0">
                        <a:solidFill>
                          <a:schemeClr val="dk1"/>
                        </a:solidFill>
                        <a:effectLst/>
                        <a:latin typeface="Times New Roman" panose="02020603050405020304" pitchFamily="18" charset="0"/>
                        <a:ea typeface="+mn-ea"/>
                        <a:cs typeface="Times New Roman" panose="02020603050405020304" pitchFamily="18" charset="0"/>
                      </a:endParaRPr>
                    </a:p>
                    <a:p>
                      <a:r>
                        <a:rPr lang="en-GB" sz="1100" b="0" kern="1200" smtClean="0">
                          <a:solidFill>
                            <a:schemeClr val="dk1"/>
                          </a:solidFill>
                          <a:effectLst/>
                          <a:latin typeface="Times New Roman" panose="02020603050405020304" pitchFamily="18" charset="0"/>
                          <a:ea typeface="+mn-ea"/>
                          <a:cs typeface="Times New Roman" panose="02020603050405020304" pitchFamily="18" charset="0"/>
                        </a:rPr>
                        <a:t>Giới</a:t>
                      </a:r>
                      <a:r>
                        <a:rPr lang="en-GB" sz="1100" b="0" kern="1200" baseline="0" smtClean="0">
                          <a:solidFill>
                            <a:schemeClr val="dk1"/>
                          </a:solidFill>
                          <a:effectLst/>
                          <a:latin typeface="Times New Roman" panose="02020603050405020304" pitchFamily="18" charset="0"/>
                          <a:ea typeface="+mn-ea"/>
                          <a:cs typeface="Times New Roman" panose="02020603050405020304" pitchFamily="18" charset="0"/>
                        </a:rPr>
                        <a:t> thiệu về học tập tương tác và sự liên quan tới sinh viên trong kinh nghiệm học</a:t>
                      </a:r>
                      <a:r>
                        <a:rPr lang="en-GB" sz="1100" kern="1200" smtClean="0">
                          <a:solidFill>
                            <a:schemeClr val="dk1"/>
                          </a:solidFill>
                          <a:effectLst/>
                          <a:latin typeface="Times New Roman" panose="02020603050405020304" pitchFamily="18" charset="0"/>
                          <a:ea typeface="+mn-ea"/>
                          <a:cs typeface="Times New Roman" panose="02020603050405020304" pitchFamily="18" charset="0"/>
                        </a:rPr>
                        <a:t>.</a:t>
                      </a:r>
                      <a:endParaRPr lang="en-SG" sz="1100" kern="1200" dirty="0">
                        <a:solidFill>
                          <a:schemeClr val="dk1"/>
                        </a:solidFill>
                        <a:effectLst/>
                        <a:latin typeface="Times New Roman" panose="02020603050405020304" pitchFamily="18" charset="0"/>
                        <a:ea typeface="+mn-ea"/>
                        <a:cs typeface="Times New Roman" panose="02020603050405020304" pitchFamily="18" charset="0"/>
                      </a:endParaRPr>
                    </a:p>
                    <a:p>
                      <a:r>
                        <a:rPr lang="en-GB" sz="1100" kern="1200" dirty="0">
                          <a:solidFill>
                            <a:schemeClr val="dk1"/>
                          </a:solidFill>
                          <a:effectLst/>
                          <a:latin typeface="Times New Roman" panose="02020603050405020304" pitchFamily="18" charset="0"/>
                          <a:ea typeface="+mn-ea"/>
                          <a:cs typeface="Times New Roman" panose="02020603050405020304" pitchFamily="18" charset="0"/>
                        </a:rPr>
                        <a:t> </a:t>
                      </a:r>
                      <a:endParaRPr lang="en-SG" sz="1100" kern="1200" dirty="0">
                        <a:solidFill>
                          <a:schemeClr val="dk1"/>
                        </a:solidFill>
                        <a:effectLst/>
                        <a:latin typeface="Times New Roman" panose="02020603050405020304" pitchFamily="18" charset="0"/>
                        <a:ea typeface="+mn-ea"/>
                        <a:cs typeface="Times New Roman" panose="02020603050405020304" pitchFamily="18" charset="0"/>
                      </a:endParaRPr>
                    </a:p>
                    <a:p>
                      <a:r>
                        <a:rPr lang="en-GB" sz="1100" b="0" kern="1200" smtClean="0">
                          <a:solidFill>
                            <a:schemeClr val="dk1"/>
                          </a:solidFill>
                          <a:effectLst/>
                          <a:latin typeface="Times New Roman" panose="02020603050405020304" pitchFamily="18" charset="0"/>
                          <a:ea typeface="+mn-ea"/>
                          <a:cs typeface="Times New Roman" panose="02020603050405020304" pitchFamily="18" charset="0"/>
                        </a:rPr>
                        <a:t>Buổi chiều: Đào tạo tại lớp</a:t>
                      </a:r>
                      <a:endParaRPr lang="en-SG" sz="1100" b="0" kern="1200" dirty="0">
                        <a:solidFill>
                          <a:schemeClr val="dk1"/>
                        </a:solidFill>
                        <a:effectLst/>
                        <a:latin typeface="Times New Roman" panose="02020603050405020304" pitchFamily="18" charset="0"/>
                        <a:ea typeface="+mn-ea"/>
                        <a:cs typeface="Times New Roman" panose="02020603050405020304" pitchFamily="18" charset="0"/>
                      </a:endParaRPr>
                    </a:p>
                    <a:p>
                      <a:r>
                        <a:rPr lang="en-GB" sz="1100" kern="1200" dirty="0">
                          <a:solidFill>
                            <a:schemeClr val="dk1"/>
                          </a:solidFill>
                          <a:effectLst/>
                          <a:latin typeface="Times New Roman" panose="02020603050405020304" pitchFamily="18" charset="0"/>
                          <a:ea typeface="+mn-ea"/>
                          <a:cs typeface="Times New Roman" panose="02020603050405020304" pitchFamily="18" charset="0"/>
                        </a:rPr>
                        <a:t> </a:t>
                      </a:r>
                      <a:endParaRPr lang="en-SG" sz="1100" kern="1200" dirty="0">
                        <a:solidFill>
                          <a:schemeClr val="dk1"/>
                        </a:solidFill>
                        <a:effectLst/>
                        <a:latin typeface="Times New Roman" panose="02020603050405020304" pitchFamily="18" charset="0"/>
                        <a:ea typeface="+mn-ea"/>
                        <a:cs typeface="Times New Roman" panose="02020603050405020304" pitchFamily="18" charset="0"/>
                      </a:endParaRPr>
                    </a:p>
                    <a:p>
                      <a:r>
                        <a:rPr lang="vi-VN" sz="1100" b="1" kern="1200" smtClean="0">
                          <a:solidFill>
                            <a:schemeClr val="dk1"/>
                          </a:solidFill>
                          <a:effectLst/>
                          <a:latin typeface="Times New Roman" panose="02020603050405020304" pitchFamily="18" charset="0"/>
                          <a:ea typeface="+mn-ea"/>
                          <a:cs typeface="Times New Roman" panose="02020603050405020304" pitchFamily="18" charset="0"/>
                        </a:rPr>
                        <a:t>Chủ đề</a:t>
                      </a:r>
                      <a:r>
                        <a:rPr lang="en-GB" sz="1100" b="1" kern="1200" smtClean="0">
                          <a:solidFill>
                            <a:schemeClr val="dk1"/>
                          </a:solidFill>
                          <a:effectLst/>
                          <a:latin typeface="Times New Roman" panose="02020603050405020304" pitchFamily="18" charset="0"/>
                          <a:ea typeface="+mn-ea"/>
                          <a:cs typeface="Times New Roman" panose="02020603050405020304" pitchFamily="18" charset="0"/>
                        </a:rPr>
                        <a:t>: Học</a:t>
                      </a:r>
                      <a:r>
                        <a:rPr lang="en-GB" sz="1100" b="1" kern="1200" baseline="0" smtClean="0">
                          <a:solidFill>
                            <a:schemeClr val="dk1"/>
                          </a:solidFill>
                          <a:effectLst/>
                          <a:latin typeface="Times New Roman" panose="02020603050405020304" pitchFamily="18" charset="0"/>
                          <a:ea typeface="+mn-ea"/>
                          <a:cs typeface="Times New Roman" panose="02020603050405020304" pitchFamily="18" charset="0"/>
                        </a:rPr>
                        <a:t> tập theo hướng dẫn</a:t>
                      </a:r>
                      <a:endParaRPr lang="en-SG" sz="1100" kern="1200" dirty="0">
                        <a:solidFill>
                          <a:schemeClr val="dk1"/>
                        </a:solidFill>
                        <a:effectLst/>
                        <a:latin typeface="Times New Roman" panose="02020603050405020304" pitchFamily="18" charset="0"/>
                        <a:ea typeface="+mn-ea"/>
                        <a:cs typeface="Times New Roman" panose="02020603050405020304" pitchFamily="18" charset="0"/>
                      </a:endParaRPr>
                    </a:p>
                    <a:p>
                      <a:r>
                        <a:rPr lang="en-GB" sz="1100" b="0" kern="1200" smtClean="0">
                          <a:solidFill>
                            <a:schemeClr val="dk1"/>
                          </a:solidFill>
                          <a:effectLst/>
                          <a:latin typeface="Times New Roman" panose="02020603050405020304" pitchFamily="18" charset="0"/>
                          <a:ea typeface="+mn-ea"/>
                          <a:cs typeface="Times New Roman" panose="02020603050405020304" pitchFamily="18" charset="0"/>
                        </a:rPr>
                        <a:t>Giới</a:t>
                      </a:r>
                      <a:r>
                        <a:rPr lang="en-GB" sz="1100" b="0" kern="1200" baseline="0" smtClean="0">
                          <a:solidFill>
                            <a:schemeClr val="dk1"/>
                          </a:solidFill>
                          <a:effectLst/>
                          <a:latin typeface="Times New Roman" panose="02020603050405020304" pitchFamily="18" charset="0"/>
                          <a:ea typeface="+mn-ea"/>
                          <a:cs typeface="Times New Roman" panose="02020603050405020304" pitchFamily="18" charset="0"/>
                        </a:rPr>
                        <a:t> thiệu về “Học tập theo hướng dẫn” như một khái niệm trong giảng dạy và sự liên kết với các kỹ năng học khác</a:t>
                      </a:r>
                      <a:endParaRPr lang="en-SG" sz="1100" b="0" kern="1200" dirty="0">
                        <a:solidFill>
                          <a:schemeClr val="dk1"/>
                        </a:solidFill>
                        <a:effectLst/>
                        <a:latin typeface="Times New Roman" panose="02020603050405020304" pitchFamily="18" charset="0"/>
                        <a:ea typeface="+mn-ea"/>
                        <a:cs typeface="Times New Roman" panose="02020603050405020304" pitchFamily="18" charset="0"/>
                      </a:endParaRPr>
                    </a:p>
                  </a:txBody>
                  <a:tcPr>
                    <a:solidFill>
                      <a:schemeClr val="bg1"/>
                    </a:solidFill>
                  </a:tcPr>
                </a:tc>
                <a:extLst>
                  <a:ext uri="{0D108BD9-81ED-4DB2-BD59-A6C34878D82A}">
                    <a16:rowId xmlns="" xmlns:a16="http://schemas.microsoft.com/office/drawing/2014/main" val="10000"/>
                  </a:ext>
                </a:extLst>
              </a:tr>
            </a:tbl>
          </a:graphicData>
        </a:graphic>
      </p:graphicFrame>
      <p:graphicFrame>
        <p:nvGraphicFramePr>
          <p:cNvPr id="4" name="Table 3">
            <a:extLst>
              <a:ext uri="{FF2B5EF4-FFF2-40B4-BE49-F238E27FC236}">
                <a16:creationId xmlns="" xmlns:a16="http://schemas.microsoft.com/office/drawing/2014/main" id="{92A7B4B2-D204-4747-9BE5-165B074450D7}"/>
              </a:ext>
            </a:extLst>
          </p:cNvPr>
          <p:cNvGraphicFramePr>
            <a:graphicFrameLocks noGrp="1"/>
          </p:cNvGraphicFramePr>
          <p:nvPr>
            <p:extLst>
              <p:ext uri="{D42A27DB-BD31-4B8C-83A1-F6EECF244321}">
                <p14:modId xmlns:p14="http://schemas.microsoft.com/office/powerpoint/2010/main" val="1624943226"/>
              </p:ext>
            </p:extLst>
          </p:nvPr>
        </p:nvGraphicFramePr>
        <p:xfrm>
          <a:off x="570909" y="4254382"/>
          <a:ext cx="11131108" cy="2103120"/>
        </p:xfrm>
        <a:graphic>
          <a:graphicData uri="http://schemas.openxmlformats.org/drawingml/2006/table">
            <a:tbl>
              <a:tblPr firstRow="1" bandRow="1">
                <a:tableStyleId>{10A1B5D5-9B99-4C35-A422-299274C87663}</a:tableStyleId>
              </a:tblPr>
              <a:tblGrid>
                <a:gridCol w="1646867">
                  <a:extLst>
                    <a:ext uri="{9D8B030D-6E8A-4147-A177-3AD203B41FA5}">
                      <a16:colId xmlns="" xmlns:a16="http://schemas.microsoft.com/office/drawing/2014/main" val="20000"/>
                    </a:ext>
                  </a:extLst>
                </a:gridCol>
                <a:gridCol w="9484241">
                  <a:extLst>
                    <a:ext uri="{9D8B030D-6E8A-4147-A177-3AD203B41FA5}">
                      <a16:colId xmlns="" xmlns:a16="http://schemas.microsoft.com/office/drawing/2014/main" val="20001"/>
                    </a:ext>
                  </a:extLst>
                </a:gridCol>
              </a:tblGrid>
              <a:tr h="396753">
                <a:tc>
                  <a:txBody>
                    <a:bodyPr/>
                    <a:lstStyle/>
                    <a:p>
                      <a:r>
                        <a:rPr lang="en-SG" sz="1100" b="0" smtClean="0">
                          <a:solidFill>
                            <a:schemeClr val="tx1"/>
                          </a:solidFill>
                          <a:latin typeface="Times New Roman" panose="02020603050405020304" pitchFamily="18" charset="0"/>
                          <a:cs typeface="Times New Roman" panose="02020603050405020304" pitchFamily="18" charset="0"/>
                        </a:rPr>
                        <a:t>Ngày 5</a:t>
                      </a:r>
                      <a:endParaRPr lang="en-SG" sz="1100" b="0" dirty="0">
                        <a:solidFill>
                          <a:schemeClr val="tx1"/>
                        </a:solidFill>
                      </a:endParaRPr>
                    </a:p>
                  </a:txBody>
                  <a:tcPr>
                    <a:solidFill>
                      <a:schemeClr val="accent6">
                        <a:lumMod val="20000"/>
                        <a:lumOff val="80000"/>
                      </a:schemeClr>
                    </a:solidFill>
                  </a:tcPr>
                </a:tc>
                <a:tc>
                  <a:txBody>
                    <a:bodyPr/>
                    <a:lstStyle/>
                    <a:p>
                      <a:r>
                        <a:rPr lang="en-SG" sz="1100" b="0" kern="1200" smtClean="0">
                          <a:solidFill>
                            <a:schemeClr val="dk1"/>
                          </a:solidFill>
                          <a:effectLst/>
                          <a:latin typeface="Times New Roman" panose="02020603050405020304" pitchFamily="18" charset="0"/>
                          <a:ea typeface="+mn-ea"/>
                          <a:cs typeface="Times New Roman" panose="02020603050405020304" pitchFamily="18" charset="0"/>
                        </a:rPr>
                        <a:t>Buổi sáng: Đào tạo tại lớp</a:t>
                      </a:r>
                      <a:endParaRPr lang="en-SG" sz="1100" b="0" kern="1200" dirty="0">
                        <a:solidFill>
                          <a:schemeClr val="dk1"/>
                        </a:solidFill>
                        <a:effectLst/>
                        <a:latin typeface="Times New Roman" panose="02020603050405020304" pitchFamily="18" charset="0"/>
                        <a:ea typeface="+mn-ea"/>
                        <a:cs typeface="Times New Roman" panose="02020603050405020304" pitchFamily="18" charset="0"/>
                      </a:endParaRPr>
                    </a:p>
                    <a:p>
                      <a:endParaRPr lang="en-SG" sz="1100" b="0" kern="1200" dirty="0">
                        <a:solidFill>
                          <a:schemeClr val="dk1"/>
                        </a:solidFill>
                        <a:effectLst/>
                        <a:latin typeface="Times New Roman" panose="02020603050405020304" pitchFamily="18" charset="0"/>
                        <a:ea typeface="+mn-ea"/>
                        <a:cs typeface="Times New Roman" panose="02020603050405020304" pitchFamily="18" charset="0"/>
                      </a:endParaRPr>
                    </a:p>
                    <a:p>
                      <a:r>
                        <a:rPr lang="vi-VN" sz="1100" b="1" kern="1200" smtClean="0">
                          <a:solidFill>
                            <a:schemeClr val="dk1"/>
                          </a:solidFill>
                          <a:effectLst/>
                          <a:latin typeface="Times New Roman" panose="02020603050405020304" pitchFamily="18" charset="0"/>
                          <a:ea typeface="+mn-ea"/>
                          <a:cs typeface="Times New Roman" panose="02020603050405020304" pitchFamily="18" charset="0"/>
                        </a:rPr>
                        <a:t>Chủ đề</a:t>
                      </a:r>
                      <a:r>
                        <a:rPr lang="en-SG" sz="1100" b="1" kern="1200" smtClean="0">
                          <a:solidFill>
                            <a:schemeClr val="dk1"/>
                          </a:solidFill>
                          <a:effectLst/>
                          <a:latin typeface="Times New Roman" panose="02020603050405020304" pitchFamily="18" charset="0"/>
                          <a:ea typeface="+mn-ea"/>
                          <a:cs typeface="Times New Roman" panose="02020603050405020304" pitchFamily="18" charset="0"/>
                        </a:rPr>
                        <a:t>: Công</a:t>
                      </a:r>
                      <a:r>
                        <a:rPr lang="en-SG" sz="1100" b="1" kern="1200" baseline="0" smtClean="0">
                          <a:solidFill>
                            <a:schemeClr val="dk1"/>
                          </a:solidFill>
                          <a:effectLst/>
                          <a:latin typeface="Times New Roman" panose="02020603050405020304" pitchFamily="18" charset="0"/>
                          <a:ea typeface="+mn-ea"/>
                          <a:cs typeface="Times New Roman" panose="02020603050405020304" pitchFamily="18" charset="0"/>
                        </a:rPr>
                        <a:t> cụ kỹ thuật số</a:t>
                      </a:r>
                      <a:endParaRPr lang="en-SG" sz="1100" b="1" kern="1200" dirty="0">
                        <a:solidFill>
                          <a:schemeClr val="dk1"/>
                        </a:solidFill>
                        <a:effectLst/>
                        <a:latin typeface="Times New Roman" panose="02020603050405020304" pitchFamily="18" charset="0"/>
                        <a:ea typeface="+mn-ea"/>
                        <a:cs typeface="Times New Roman" panose="02020603050405020304" pitchFamily="18" charset="0"/>
                      </a:endParaRPr>
                    </a:p>
                    <a:p>
                      <a:r>
                        <a:rPr lang="en-SG" sz="1100" b="0" kern="1200" smtClean="0">
                          <a:solidFill>
                            <a:schemeClr val="dk1"/>
                          </a:solidFill>
                          <a:effectLst/>
                          <a:latin typeface="Times New Roman" panose="02020603050405020304" pitchFamily="18" charset="0"/>
                          <a:ea typeface="+mn-ea"/>
                          <a:cs typeface="Times New Roman" panose="02020603050405020304" pitchFamily="18" charset="0"/>
                        </a:rPr>
                        <a:t>Sử dụng các tài nguyên giảng dạy kỹ thuật số để</a:t>
                      </a:r>
                      <a:r>
                        <a:rPr lang="en-SG" sz="1100" b="0" kern="1200" baseline="0" smtClean="0">
                          <a:solidFill>
                            <a:schemeClr val="dk1"/>
                          </a:solidFill>
                          <a:effectLst/>
                          <a:latin typeface="Times New Roman" panose="02020603050405020304" pitchFamily="18" charset="0"/>
                          <a:ea typeface="+mn-ea"/>
                          <a:cs typeface="Times New Roman" panose="02020603050405020304" pitchFamily="18" charset="0"/>
                        </a:rPr>
                        <a:t> </a:t>
                      </a:r>
                      <a:r>
                        <a:rPr lang="en-SG" sz="1100" b="0" kern="1200" smtClean="0">
                          <a:solidFill>
                            <a:schemeClr val="dk1"/>
                          </a:solidFill>
                          <a:effectLst/>
                          <a:latin typeface="Times New Roman" panose="02020603050405020304" pitchFamily="18" charset="0"/>
                          <a:ea typeface="+mn-ea"/>
                          <a:cs typeface="Times New Roman" panose="02020603050405020304" pitchFamily="18" charset="0"/>
                        </a:rPr>
                        <a:t>giảng dạy trong lớp.</a:t>
                      </a:r>
                    </a:p>
                    <a:p>
                      <a:endParaRPr lang="en-SG" sz="1100" b="0" kern="1200" dirty="0">
                        <a:solidFill>
                          <a:schemeClr val="dk1"/>
                        </a:solidFill>
                        <a:effectLst/>
                        <a:latin typeface="Times New Roman" panose="02020603050405020304" pitchFamily="18" charset="0"/>
                        <a:ea typeface="+mn-ea"/>
                        <a:cs typeface="Times New Roman" panose="02020603050405020304" pitchFamily="18" charset="0"/>
                      </a:endParaRPr>
                    </a:p>
                    <a:p>
                      <a:r>
                        <a:rPr lang="vi-VN" sz="1100" b="1" kern="1200" smtClean="0">
                          <a:solidFill>
                            <a:schemeClr val="dk1"/>
                          </a:solidFill>
                          <a:effectLst/>
                          <a:latin typeface="Times New Roman" panose="02020603050405020304" pitchFamily="18" charset="0"/>
                          <a:ea typeface="+mn-ea"/>
                          <a:cs typeface="Times New Roman" panose="02020603050405020304" pitchFamily="18" charset="0"/>
                        </a:rPr>
                        <a:t>Chủ đề</a:t>
                      </a:r>
                      <a:r>
                        <a:rPr lang="en-SG" sz="1100" b="1" kern="1200" smtClean="0">
                          <a:solidFill>
                            <a:schemeClr val="dk1"/>
                          </a:solidFill>
                          <a:effectLst/>
                          <a:latin typeface="Times New Roman" panose="02020603050405020304" pitchFamily="18" charset="0"/>
                          <a:ea typeface="+mn-ea"/>
                          <a:cs typeface="Times New Roman" panose="02020603050405020304" pitchFamily="18" charset="0"/>
                        </a:rPr>
                        <a:t>: Kiểm</a:t>
                      </a:r>
                      <a:r>
                        <a:rPr lang="en-SG" sz="1100" b="1" kern="1200" baseline="0" smtClean="0">
                          <a:solidFill>
                            <a:schemeClr val="dk1"/>
                          </a:solidFill>
                          <a:effectLst/>
                          <a:latin typeface="Times New Roman" panose="02020603050405020304" pitchFamily="18" charset="0"/>
                          <a:ea typeface="+mn-ea"/>
                          <a:cs typeface="Times New Roman" panose="02020603050405020304" pitchFamily="18" charset="0"/>
                        </a:rPr>
                        <a:t> tra sừ dụng kỹ thuật số</a:t>
                      </a:r>
                      <a:endParaRPr lang="en-SG" sz="1100" b="1" kern="1200" dirty="0">
                        <a:solidFill>
                          <a:schemeClr val="dk1"/>
                        </a:solidFill>
                        <a:effectLst/>
                        <a:latin typeface="Times New Roman" panose="02020603050405020304" pitchFamily="18" charset="0"/>
                        <a:ea typeface="+mn-ea"/>
                        <a:cs typeface="Times New Roman" panose="02020603050405020304" pitchFamily="18" charset="0"/>
                      </a:endParaRPr>
                    </a:p>
                    <a:p>
                      <a:r>
                        <a:rPr lang="vi-VN" sz="1100" b="0" kern="1200" smtClean="0">
                          <a:solidFill>
                            <a:schemeClr val="dk1"/>
                          </a:solidFill>
                          <a:effectLst/>
                          <a:latin typeface="Times New Roman" panose="02020603050405020304" pitchFamily="18" charset="0"/>
                          <a:ea typeface="+mn-ea"/>
                          <a:cs typeface="Times New Roman" panose="02020603050405020304" pitchFamily="18" charset="0"/>
                        </a:rPr>
                        <a:t>Sử dụng các công cụ </a:t>
                      </a:r>
                      <a:r>
                        <a:rPr lang="en-US" sz="1100" b="0" kern="1200" smtClean="0">
                          <a:solidFill>
                            <a:schemeClr val="dk1"/>
                          </a:solidFill>
                          <a:effectLst/>
                          <a:latin typeface="Times New Roman" panose="02020603050405020304" pitchFamily="18" charset="0"/>
                          <a:ea typeface="+mn-ea"/>
                          <a:cs typeface="Times New Roman" panose="02020603050405020304" pitchFamily="18" charset="0"/>
                        </a:rPr>
                        <a:t>kiểm</a:t>
                      </a:r>
                      <a:r>
                        <a:rPr lang="en-US" sz="1100" b="0" kern="1200" baseline="0" smtClean="0">
                          <a:solidFill>
                            <a:schemeClr val="dk1"/>
                          </a:solidFill>
                          <a:effectLst/>
                          <a:latin typeface="Times New Roman" panose="02020603050405020304" pitchFamily="18" charset="0"/>
                          <a:ea typeface="+mn-ea"/>
                          <a:cs typeface="Times New Roman" panose="02020603050405020304" pitchFamily="18" charset="0"/>
                        </a:rPr>
                        <a:t> tra bằng</a:t>
                      </a:r>
                      <a:r>
                        <a:rPr lang="vi-VN" sz="1100" b="0" kern="1200" smtClean="0">
                          <a:solidFill>
                            <a:schemeClr val="dk1"/>
                          </a:solidFill>
                          <a:effectLst/>
                          <a:latin typeface="Times New Roman" panose="02020603050405020304" pitchFamily="18" charset="0"/>
                          <a:ea typeface="+mn-ea"/>
                          <a:cs typeface="Times New Roman" panose="02020603050405020304" pitchFamily="18" charset="0"/>
                        </a:rPr>
                        <a:t> kỹ thuật số bao gồm Google Docs, Google Forms và </a:t>
                      </a:r>
                      <a:r>
                        <a:rPr lang="en-US" sz="1100" b="0" kern="1200" smtClean="0">
                          <a:solidFill>
                            <a:schemeClr val="dk1"/>
                          </a:solidFill>
                          <a:effectLst/>
                          <a:latin typeface="Times New Roman" panose="02020603050405020304" pitchFamily="18" charset="0"/>
                          <a:ea typeface="+mn-ea"/>
                          <a:cs typeface="Times New Roman" panose="02020603050405020304" pitchFamily="18" charset="0"/>
                        </a:rPr>
                        <a:t>Lưu</a:t>
                      </a:r>
                      <a:r>
                        <a:rPr lang="en-US" sz="1100" b="0" kern="1200" baseline="0" smtClean="0">
                          <a:solidFill>
                            <a:schemeClr val="dk1"/>
                          </a:solidFill>
                          <a:effectLst/>
                          <a:latin typeface="Times New Roman" panose="02020603050405020304" pitchFamily="18" charset="0"/>
                          <a:ea typeface="+mn-ea"/>
                          <a:cs typeface="Times New Roman" panose="02020603050405020304" pitchFamily="18" charset="0"/>
                        </a:rPr>
                        <a:t> trữ trực tuyến </a:t>
                      </a:r>
                      <a:r>
                        <a:rPr lang="vi-VN" sz="1100" b="0" kern="1200" smtClean="0">
                          <a:solidFill>
                            <a:schemeClr val="dk1"/>
                          </a:solidFill>
                          <a:effectLst/>
                          <a:latin typeface="Times New Roman" panose="02020603050405020304" pitchFamily="18" charset="0"/>
                          <a:ea typeface="+mn-ea"/>
                          <a:cs typeface="Times New Roman" panose="02020603050405020304" pitchFamily="18" charset="0"/>
                        </a:rPr>
                        <a:t>thông qua Google Sites và Drive.</a:t>
                      </a:r>
                      <a:endParaRPr lang="en-US" sz="1100" b="0" kern="1200" smtClean="0">
                        <a:solidFill>
                          <a:schemeClr val="dk1"/>
                        </a:solidFill>
                        <a:effectLst/>
                        <a:latin typeface="Times New Roman" panose="02020603050405020304" pitchFamily="18" charset="0"/>
                        <a:ea typeface="+mn-ea"/>
                        <a:cs typeface="Times New Roman" panose="02020603050405020304" pitchFamily="18" charset="0"/>
                      </a:endParaRPr>
                    </a:p>
                    <a:p>
                      <a:endParaRPr lang="en-SG" sz="1100" b="0" kern="1200" dirty="0">
                        <a:solidFill>
                          <a:schemeClr val="dk1"/>
                        </a:solidFill>
                        <a:effectLst/>
                        <a:latin typeface="Times New Roman" panose="02020603050405020304" pitchFamily="18" charset="0"/>
                        <a:ea typeface="+mn-ea"/>
                        <a:cs typeface="Times New Roman" panose="02020603050405020304" pitchFamily="18" charset="0"/>
                      </a:endParaRPr>
                    </a:p>
                    <a:p>
                      <a:r>
                        <a:rPr lang="en-SG" sz="1100" b="0" kern="1200" smtClean="0">
                          <a:solidFill>
                            <a:schemeClr val="dk1"/>
                          </a:solidFill>
                          <a:effectLst/>
                          <a:latin typeface="Times New Roman" panose="02020603050405020304" pitchFamily="18" charset="0"/>
                          <a:ea typeface="+mn-ea"/>
                          <a:cs typeface="Times New Roman" panose="02020603050405020304" pitchFamily="18" charset="0"/>
                        </a:rPr>
                        <a:t>Buổi chiều: Đào tạo tại lớp</a:t>
                      </a:r>
                      <a:endParaRPr lang="en-SG" sz="1100" b="0" kern="1200" dirty="0">
                        <a:solidFill>
                          <a:schemeClr val="dk1"/>
                        </a:solidFill>
                        <a:effectLst/>
                        <a:latin typeface="Times New Roman" panose="02020603050405020304" pitchFamily="18" charset="0"/>
                        <a:ea typeface="+mn-ea"/>
                        <a:cs typeface="Times New Roman" panose="02020603050405020304" pitchFamily="18" charset="0"/>
                      </a:endParaRPr>
                    </a:p>
                    <a:p>
                      <a:endParaRPr lang="en-SG" sz="1100" b="0" kern="1200" dirty="0">
                        <a:solidFill>
                          <a:schemeClr val="dk1"/>
                        </a:solidFill>
                        <a:effectLst/>
                        <a:latin typeface="Times New Roman" panose="02020603050405020304" pitchFamily="18" charset="0"/>
                        <a:ea typeface="+mn-ea"/>
                        <a:cs typeface="Times New Roman" panose="02020603050405020304" pitchFamily="18" charset="0"/>
                      </a:endParaRPr>
                    </a:p>
                    <a:p>
                      <a:r>
                        <a:rPr lang="vi-VN" sz="1100" b="1" kern="1200" smtClean="0">
                          <a:solidFill>
                            <a:schemeClr val="dk1"/>
                          </a:solidFill>
                          <a:effectLst/>
                          <a:latin typeface="Times New Roman" panose="02020603050405020304" pitchFamily="18" charset="0"/>
                          <a:ea typeface="+mn-ea"/>
                          <a:cs typeface="Times New Roman" panose="02020603050405020304" pitchFamily="18" charset="0"/>
                        </a:rPr>
                        <a:t>Chủ đề</a:t>
                      </a:r>
                      <a:r>
                        <a:rPr lang="en-SG" sz="1100" b="1" kern="1200" smtClean="0">
                          <a:solidFill>
                            <a:schemeClr val="dk1"/>
                          </a:solidFill>
                          <a:effectLst/>
                          <a:latin typeface="Times New Roman" panose="02020603050405020304" pitchFamily="18" charset="0"/>
                          <a:ea typeface="+mn-ea"/>
                          <a:cs typeface="Times New Roman" panose="02020603050405020304" pitchFamily="18" charset="0"/>
                        </a:rPr>
                        <a:t>: Hỗ trợ sinh viên thông qua Screencasting</a:t>
                      </a:r>
                      <a:endParaRPr lang="en-SG" sz="1100" b="1" kern="1200" dirty="0">
                        <a:solidFill>
                          <a:schemeClr val="dk1"/>
                        </a:solidFill>
                        <a:effectLst/>
                        <a:latin typeface="Times New Roman" panose="02020603050405020304" pitchFamily="18" charset="0"/>
                        <a:ea typeface="+mn-ea"/>
                        <a:cs typeface="Times New Roman" panose="02020603050405020304" pitchFamily="18" charset="0"/>
                      </a:endParaRPr>
                    </a:p>
                    <a:p>
                      <a:r>
                        <a:rPr lang="vi-VN" sz="1100" b="0" kern="1200" smtClean="0">
                          <a:solidFill>
                            <a:schemeClr val="dk1"/>
                          </a:solidFill>
                          <a:effectLst/>
                          <a:latin typeface="Times New Roman" panose="02020603050405020304" pitchFamily="18" charset="0"/>
                          <a:ea typeface="+mn-ea"/>
                          <a:cs typeface="Times New Roman" panose="02020603050405020304" pitchFamily="18" charset="0"/>
                        </a:rPr>
                        <a:t>Tạo và sử dụng các video screencast trên danh sách phát YouTube được chia sẻ để hỗ trợ sinh viên học tập.</a:t>
                      </a:r>
                      <a:endParaRPr lang="en-SG" sz="1100" b="0" kern="1200" dirty="0">
                        <a:solidFill>
                          <a:schemeClr val="dk1"/>
                        </a:solidFill>
                        <a:effectLst/>
                        <a:latin typeface="Times New Roman" panose="02020603050405020304" pitchFamily="18" charset="0"/>
                        <a:ea typeface="+mn-ea"/>
                        <a:cs typeface="Times New Roman" panose="02020603050405020304" pitchFamily="18" charset="0"/>
                      </a:endParaRPr>
                    </a:p>
                  </a:txBody>
                  <a:tcPr>
                    <a:solidFill>
                      <a:schemeClr val="accent6">
                        <a:lumMod val="20000"/>
                        <a:lumOff val="80000"/>
                      </a:schemeClr>
                    </a:solidFill>
                  </a:tcPr>
                </a:tc>
                <a:extLst>
                  <a:ext uri="{0D108BD9-81ED-4DB2-BD59-A6C34878D82A}">
                    <a16:rowId xmlns="" xmlns:a16="http://schemas.microsoft.com/office/drawing/2014/main" val="10000"/>
                  </a:ext>
                </a:extLst>
              </a:tr>
            </a:tbl>
          </a:graphicData>
        </a:graphic>
      </p:graphicFrame>
      <p:sp>
        <p:nvSpPr>
          <p:cNvPr id="7" name="Title 1">
            <a:extLst>
              <a:ext uri="{FF2B5EF4-FFF2-40B4-BE49-F238E27FC236}">
                <a16:creationId xmlns="" xmlns:a16="http://schemas.microsoft.com/office/drawing/2014/main" id="{C2855D1E-3259-4A14-97D1-1E36B684DDB1}"/>
              </a:ext>
            </a:extLst>
          </p:cNvPr>
          <p:cNvSpPr>
            <a:spLocks noGrp="1"/>
          </p:cNvSpPr>
          <p:nvPr>
            <p:ph type="title"/>
          </p:nvPr>
        </p:nvSpPr>
        <p:spPr>
          <a:xfrm>
            <a:off x="681663" y="973669"/>
            <a:ext cx="10760060" cy="706964"/>
          </a:xfrm>
        </p:spPr>
        <p:txBody>
          <a:bodyPr/>
          <a:lstStyle/>
          <a:p>
            <a:pPr marL="0" indent="0"/>
            <a:r>
              <a:rPr lang="en-SG">
                <a:latin typeface="Times New Roman" panose="02020603050405020304" pitchFamily="18" charset="0"/>
                <a:cs typeface="Times New Roman" panose="02020603050405020304" pitchFamily="18" charset="0"/>
              </a:rPr>
              <a:t>Đào tạo giảng viên tại Trường Cao đẳng City of Glasgow</a:t>
            </a:r>
            <a:endParaRPr lang="en-SG"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56591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2136532999"/>
              </p:ext>
            </p:extLst>
          </p:nvPr>
        </p:nvGraphicFramePr>
        <p:xfrm>
          <a:off x="570909" y="2486542"/>
          <a:ext cx="11131108" cy="1935480"/>
        </p:xfrm>
        <a:graphic>
          <a:graphicData uri="http://schemas.openxmlformats.org/drawingml/2006/table">
            <a:tbl>
              <a:tblPr firstRow="1" bandRow="1">
                <a:tableStyleId>{10A1B5D5-9B99-4C35-A422-299274C87663}</a:tableStyleId>
              </a:tblPr>
              <a:tblGrid>
                <a:gridCol w="1646867">
                  <a:extLst>
                    <a:ext uri="{9D8B030D-6E8A-4147-A177-3AD203B41FA5}">
                      <a16:colId xmlns="" xmlns:a16="http://schemas.microsoft.com/office/drawing/2014/main" val="20000"/>
                    </a:ext>
                  </a:extLst>
                </a:gridCol>
                <a:gridCol w="9484241">
                  <a:extLst>
                    <a:ext uri="{9D8B030D-6E8A-4147-A177-3AD203B41FA5}">
                      <a16:colId xmlns="" xmlns:a16="http://schemas.microsoft.com/office/drawing/2014/main" val="20001"/>
                    </a:ext>
                  </a:extLst>
                </a:gridCol>
              </a:tblGrid>
              <a:tr h="396753">
                <a:tc>
                  <a:txBody>
                    <a:bodyPr/>
                    <a:lstStyle/>
                    <a:p>
                      <a:r>
                        <a:rPr lang="en-SG" sz="1100" b="0" smtClean="0">
                          <a:solidFill>
                            <a:schemeClr val="tx1"/>
                          </a:solidFill>
                          <a:latin typeface="Times New Roman" panose="02020603050405020304" pitchFamily="18" charset="0"/>
                          <a:cs typeface="Times New Roman" panose="02020603050405020304" pitchFamily="18" charset="0"/>
                        </a:rPr>
                        <a:t>Ngày 6</a:t>
                      </a:r>
                      <a:endParaRPr lang="en-SG" sz="1100" b="0" dirty="0">
                        <a:solidFill>
                          <a:schemeClr val="tx1"/>
                        </a:solidFill>
                      </a:endParaRPr>
                    </a:p>
                  </a:txBody>
                  <a:tcPr>
                    <a:solidFill>
                      <a:schemeClr val="bg1"/>
                    </a:solidFill>
                  </a:tcPr>
                </a:tc>
                <a:tc>
                  <a:txBody>
                    <a:bodyPr/>
                    <a:lstStyle/>
                    <a:p>
                      <a:r>
                        <a:rPr lang="en-SG" sz="1100" b="0" kern="1200" smtClean="0">
                          <a:solidFill>
                            <a:schemeClr val="dk1"/>
                          </a:solidFill>
                          <a:effectLst/>
                          <a:latin typeface="Times New Roman" panose="02020603050405020304" pitchFamily="18" charset="0"/>
                          <a:ea typeface="+mn-ea"/>
                          <a:cs typeface="Times New Roman" panose="02020603050405020304" pitchFamily="18" charset="0"/>
                        </a:rPr>
                        <a:t>Buổi sáng: Đào tạo tại lớp</a:t>
                      </a:r>
                      <a:endParaRPr lang="en-SG" sz="1100" b="0" kern="1200" dirty="0">
                        <a:solidFill>
                          <a:schemeClr val="dk1"/>
                        </a:solidFill>
                        <a:effectLst/>
                        <a:latin typeface="Times New Roman" panose="02020603050405020304" pitchFamily="18" charset="0"/>
                        <a:ea typeface="+mn-ea"/>
                        <a:cs typeface="Times New Roman" panose="02020603050405020304" pitchFamily="18" charset="0"/>
                      </a:endParaRPr>
                    </a:p>
                    <a:p>
                      <a:endParaRPr lang="en-SG" sz="1100" b="0" kern="1200" dirty="0">
                        <a:solidFill>
                          <a:schemeClr val="dk1"/>
                        </a:solidFill>
                        <a:effectLst/>
                        <a:latin typeface="Times New Roman" panose="02020603050405020304" pitchFamily="18" charset="0"/>
                        <a:ea typeface="+mn-ea"/>
                        <a:cs typeface="Times New Roman" panose="02020603050405020304" pitchFamily="18" charset="0"/>
                      </a:endParaRPr>
                    </a:p>
                    <a:p>
                      <a:r>
                        <a:rPr lang="vi-VN" sz="1100" b="1" kern="1200" smtClean="0">
                          <a:solidFill>
                            <a:schemeClr val="dk1"/>
                          </a:solidFill>
                          <a:effectLst/>
                          <a:latin typeface="Times New Roman" panose="02020603050405020304" pitchFamily="18" charset="0"/>
                          <a:ea typeface="+mn-ea"/>
                          <a:cs typeface="Times New Roman" panose="02020603050405020304" pitchFamily="18" charset="0"/>
                        </a:rPr>
                        <a:t>Chủ đề</a:t>
                      </a:r>
                      <a:r>
                        <a:rPr lang="en-SG" sz="1100" b="1" kern="1200" smtClean="0">
                          <a:solidFill>
                            <a:schemeClr val="dk1"/>
                          </a:solidFill>
                          <a:effectLst/>
                          <a:latin typeface="Times New Roman" panose="02020603050405020304" pitchFamily="18" charset="0"/>
                          <a:ea typeface="+mn-ea"/>
                          <a:cs typeface="Times New Roman" panose="02020603050405020304" pitchFamily="18" charset="0"/>
                        </a:rPr>
                        <a:t>: </a:t>
                      </a:r>
                      <a:r>
                        <a:rPr lang="en-US" sz="1100" b="1" kern="1200" smtClean="0">
                          <a:solidFill>
                            <a:schemeClr val="dk1"/>
                          </a:solidFill>
                          <a:effectLst/>
                          <a:latin typeface="Times New Roman" panose="02020603050405020304" pitchFamily="18" charset="0"/>
                          <a:ea typeface="+mn-ea"/>
                          <a:cs typeface="Times New Roman" panose="02020603050405020304" pitchFamily="18" charset="0"/>
                        </a:rPr>
                        <a:t>Quyền</a:t>
                      </a:r>
                      <a:r>
                        <a:rPr lang="en-US" sz="1100" b="1" kern="1200" baseline="0" smtClean="0">
                          <a:solidFill>
                            <a:schemeClr val="dk1"/>
                          </a:solidFill>
                          <a:effectLst/>
                          <a:latin typeface="Times New Roman" panose="02020603050405020304" pitchFamily="18" charset="0"/>
                          <a:ea typeface="+mn-ea"/>
                          <a:cs typeface="Times New Roman" panose="02020603050405020304" pitchFamily="18" charset="0"/>
                        </a:rPr>
                        <a:t> công dân </a:t>
                      </a:r>
                      <a:r>
                        <a:rPr lang="vi-VN" sz="1100" b="1" kern="1200" smtClean="0">
                          <a:solidFill>
                            <a:schemeClr val="dk1"/>
                          </a:solidFill>
                          <a:effectLst/>
                          <a:latin typeface="Times New Roman" panose="02020603050405020304" pitchFamily="18" charset="0"/>
                          <a:ea typeface="+mn-ea"/>
                          <a:cs typeface="Times New Roman" panose="02020603050405020304" pitchFamily="18" charset="0"/>
                        </a:rPr>
                        <a:t>&amp; Văn hóa</a:t>
                      </a:r>
                      <a:r>
                        <a:rPr lang="en-SG" sz="1100" b="1" kern="1200" smtClean="0">
                          <a:solidFill>
                            <a:schemeClr val="dk1"/>
                          </a:solidFill>
                          <a:effectLst/>
                          <a:latin typeface="Times New Roman" panose="02020603050405020304" pitchFamily="18" charset="0"/>
                          <a:ea typeface="+mn-ea"/>
                          <a:cs typeface="Times New Roman" panose="02020603050405020304" pitchFamily="18" charset="0"/>
                        </a:rPr>
                        <a:t> </a:t>
                      </a:r>
                    </a:p>
                    <a:p>
                      <a:endParaRPr lang="en-SG" sz="1100" b="0" kern="1200" smtClean="0">
                        <a:solidFill>
                          <a:schemeClr val="dk1"/>
                        </a:solidFill>
                        <a:effectLst/>
                        <a:latin typeface="Times New Roman" panose="02020603050405020304" pitchFamily="18" charset="0"/>
                        <a:ea typeface="+mn-ea"/>
                        <a:cs typeface="Times New Roman" panose="02020603050405020304" pitchFamily="18" charset="0"/>
                      </a:endParaRPr>
                    </a:p>
                    <a:p>
                      <a:r>
                        <a:rPr lang="vi-VN" sz="1100" b="0" kern="1200" smtClean="0">
                          <a:solidFill>
                            <a:schemeClr val="dk1"/>
                          </a:solidFill>
                          <a:effectLst/>
                          <a:latin typeface="Times New Roman" panose="02020603050405020304" pitchFamily="18" charset="0"/>
                          <a:ea typeface="+mn-ea"/>
                          <a:cs typeface="Times New Roman" panose="02020603050405020304" pitchFamily="18" charset="0"/>
                        </a:rPr>
                        <a:t>Giới thiệu về quyền công dân &amp; văn hóa trong học tập và </a:t>
                      </a:r>
                      <a:r>
                        <a:rPr lang="en-US" sz="1100" b="0" kern="1200" smtClean="0">
                          <a:solidFill>
                            <a:schemeClr val="dk1"/>
                          </a:solidFill>
                          <a:effectLst/>
                          <a:latin typeface="Times New Roman" panose="02020603050405020304" pitchFamily="18" charset="0"/>
                          <a:ea typeface="+mn-ea"/>
                          <a:cs typeface="Times New Roman" panose="02020603050405020304" pitchFamily="18" charset="0"/>
                        </a:rPr>
                        <a:t>phương</a:t>
                      </a:r>
                      <a:r>
                        <a:rPr lang="en-US" sz="1100" b="0" kern="1200" baseline="0" smtClean="0">
                          <a:solidFill>
                            <a:schemeClr val="dk1"/>
                          </a:solidFill>
                          <a:effectLst/>
                          <a:latin typeface="Times New Roman" panose="02020603050405020304" pitchFamily="18" charset="0"/>
                          <a:ea typeface="+mn-ea"/>
                          <a:cs typeface="Times New Roman" panose="02020603050405020304" pitchFamily="18" charset="0"/>
                        </a:rPr>
                        <a:t> pháp học phù hợp</a:t>
                      </a:r>
                      <a:r>
                        <a:rPr lang="vi-VN" sz="1100" b="0" kern="1200" smtClean="0">
                          <a:solidFill>
                            <a:schemeClr val="dk1"/>
                          </a:solidFill>
                          <a:effectLst/>
                          <a:latin typeface="Times New Roman" panose="02020603050405020304" pitchFamily="18" charset="0"/>
                          <a:ea typeface="+mn-ea"/>
                          <a:cs typeface="Times New Roman" panose="02020603050405020304" pitchFamily="18" charset="0"/>
                        </a:rPr>
                        <a:t> với văn hóa của </a:t>
                      </a:r>
                      <a:r>
                        <a:rPr lang="en-US" sz="1100" b="0" kern="1200" smtClean="0">
                          <a:solidFill>
                            <a:schemeClr val="dk1"/>
                          </a:solidFill>
                          <a:effectLst/>
                          <a:latin typeface="Times New Roman" panose="02020603050405020304" pitchFamily="18" charset="0"/>
                          <a:ea typeface="+mn-ea"/>
                          <a:cs typeface="Times New Roman" panose="02020603050405020304" pitchFamily="18" charset="0"/>
                        </a:rPr>
                        <a:t>người</a:t>
                      </a:r>
                      <a:r>
                        <a:rPr lang="en-US" sz="1100" b="0" kern="1200" baseline="0" smtClean="0">
                          <a:solidFill>
                            <a:schemeClr val="dk1"/>
                          </a:solidFill>
                          <a:effectLst/>
                          <a:latin typeface="Times New Roman" panose="02020603050405020304" pitchFamily="18" charset="0"/>
                          <a:ea typeface="+mn-ea"/>
                          <a:cs typeface="Times New Roman" panose="02020603050405020304" pitchFamily="18" charset="0"/>
                        </a:rPr>
                        <a:t> học.</a:t>
                      </a:r>
                      <a:endParaRPr lang="en-US" sz="1100" b="0" kern="1200" smtClean="0">
                        <a:solidFill>
                          <a:schemeClr val="dk1"/>
                        </a:solidFill>
                        <a:effectLst/>
                        <a:latin typeface="Times New Roman" panose="02020603050405020304" pitchFamily="18" charset="0"/>
                        <a:ea typeface="+mn-ea"/>
                        <a:cs typeface="Times New Roman" panose="02020603050405020304" pitchFamily="18" charset="0"/>
                      </a:endParaRPr>
                    </a:p>
                    <a:p>
                      <a:endParaRPr lang="en-US" sz="1100" b="0" kern="1200" smtClean="0">
                        <a:solidFill>
                          <a:schemeClr val="dk1"/>
                        </a:solidFill>
                        <a:effectLst/>
                        <a:latin typeface="Times New Roman" panose="02020603050405020304" pitchFamily="18" charset="0"/>
                        <a:ea typeface="+mn-ea"/>
                        <a:cs typeface="Times New Roman" panose="02020603050405020304" pitchFamily="18" charset="0"/>
                      </a:endParaRPr>
                    </a:p>
                    <a:p>
                      <a:r>
                        <a:rPr lang="en-SG" sz="1100" b="0" kern="1200" smtClean="0">
                          <a:solidFill>
                            <a:schemeClr val="dk1"/>
                          </a:solidFill>
                          <a:effectLst/>
                          <a:latin typeface="Times New Roman" panose="02020603050405020304" pitchFamily="18" charset="0"/>
                          <a:ea typeface="+mn-ea"/>
                          <a:cs typeface="Times New Roman" panose="02020603050405020304" pitchFamily="18" charset="0"/>
                        </a:rPr>
                        <a:t>Buổi chiều: Đào tạo tại lớp</a:t>
                      </a:r>
                      <a:endParaRPr lang="en-SG" sz="1100" b="0" kern="1200" dirty="0">
                        <a:solidFill>
                          <a:schemeClr val="dk1"/>
                        </a:solidFill>
                        <a:effectLst/>
                        <a:latin typeface="Times New Roman" panose="02020603050405020304" pitchFamily="18" charset="0"/>
                        <a:ea typeface="+mn-ea"/>
                        <a:cs typeface="Times New Roman" panose="02020603050405020304" pitchFamily="18" charset="0"/>
                      </a:endParaRPr>
                    </a:p>
                    <a:p>
                      <a:endParaRPr lang="en-SG" sz="1100" b="0" kern="1200" dirty="0">
                        <a:solidFill>
                          <a:schemeClr val="dk1"/>
                        </a:solidFill>
                        <a:effectLst/>
                        <a:latin typeface="Times New Roman" panose="02020603050405020304" pitchFamily="18" charset="0"/>
                        <a:ea typeface="+mn-ea"/>
                        <a:cs typeface="Times New Roman" panose="02020603050405020304" pitchFamily="18" charset="0"/>
                      </a:endParaRPr>
                    </a:p>
                    <a:p>
                      <a:r>
                        <a:rPr lang="vi-VN" sz="1100" b="1" kern="1200" smtClean="0">
                          <a:solidFill>
                            <a:schemeClr val="dk1"/>
                          </a:solidFill>
                          <a:effectLst/>
                          <a:latin typeface="Times New Roman" panose="02020603050405020304" pitchFamily="18" charset="0"/>
                          <a:ea typeface="+mn-ea"/>
                          <a:cs typeface="Times New Roman" panose="02020603050405020304" pitchFamily="18" charset="0"/>
                        </a:rPr>
                        <a:t>Chủ đề</a:t>
                      </a:r>
                      <a:r>
                        <a:rPr lang="en-SG" sz="1100" b="1" kern="1200" smtClean="0">
                          <a:solidFill>
                            <a:schemeClr val="dk1"/>
                          </a:solidFill>
                          <a:effectLst/>
                          <a:latin typeface="Times New Roman" panose="02020603050405020304" pitchFamily="18" charset="0"/>
                          <a:ea typeface="+mn-ea"/>
                          <a:cs typeface="Times New Roman" panose="02020603050405020304" pitchFamily="18" charset="0"/>
                        </a:rPr>
                        <a:t>: </a:t>
                      </a:r>
                      <a:r>
                        <a:rPr lang="en-US" sz="1100" b="1" kern="1200" smtClean="0">
                          <a:solidFill>
                            <a:schemeClr val="dk1"/>
                          </a:solidFill>
                          <a:effectLst/>
                          <a:latin typeface="Times New Roman" panose="02020603050405020304" pitchFamily="18" charset="0"/>
                          <a:ea typeface="+mn-ea"/>
                          <a:cs typeface="Times New Roman" panose="02020603050405020304" pitchFamily="18" charset="0"/>
                        </a:rPr>
                        <a:t>Quyền</a:t>
                      </a:r>
                      <a:r>
                        <a:rPr lang="en-US" sz="1100" b="1" kern="1200" baseline="0" smtClean="0">
                          <a:solidFill>
                            <a:schemeClr val="dk1"/>
                          </a:solidFill>
                          <a:effectLst/>
                          <a:latin typeface="Times New Roman" panose="02020603050405020304" pitchFamily="18" charset="0"/>
                          <a:ea typeface="+mn-ea"/>
                          <a:cs typeface="Times New Roman" panose="02020603050405020304" pitchFamily="18" charset="0"/>
                        </a:rPr>
                        <a:t> công dân </a:t>
                      </a:r>
                      <a:r>
                        <a:rPr lang="vi-VN" sz="1100" b="1" kern="1200" smtClean="0">
                          <a:solidFill>
                            <a:schemeClr val="dk1"/>
                          </a:solidFill>
                          <a:effectLst/>
                          <a:latin typeface="Times New Roman" panose="02020603050405020304" pitchFamily="18" charset="0"/>
                          <a:ea typeface="+mn-ea"/>
                          <a:cs typeface="Times New Roman" panose="02020603050405020304" pitchFamily="18" charset="0"/>
                        </a:rPr>
                        <a:t>&amp; Văn hóa</a:t>
                      </a:r>
                      <a:r>
                        <a:rPr lang="en-SG" sz="1100" b="1" kern="1200" smtClean="0">
                          <a:solidFill>
                            <a:schemeClr val="dk1"/>
                          </a:solidFill>
                          <a:effectLst/>
                          <a:latin typeface="Times New Roman" panose="02020603050405020304" pitchFamily="18" charset="0"/>
                          <a:ea typeface="+mn-ea"/>
                          <a:cs typeface="Times New Roman" panose="02020603050405020304" pitchFamily="18" charset="0"/>
                        </a:rPr>
                        <a:t> </a:t>
                      </a:r>
                    </a:p>
                    <a:p>
                      <a:endParaRPr lang="en-SG" sz="1100" b="0" kern="1200" smtClean="0">
                        <a:solidFill>
                          <a:schemeClr val="dk1"/>
                        </a:solidFill>
                        <a:effectLst/>
                        <a:latin typeface="Times New Roman" panose="02020603050405020304" pitchFamily="18" charset="0"/>
                        <a:ea typeface="+mn-ea"/>
                        <a:cs typeface="Times New Roman" panose="02020603050405020304" pitchFamily="18" charset="0"/>
                      </a:endParaRPr>
                    </a:p>
                    <a:p>
                      <a:r>
                        <a:rPr lang="vi-VN" sz="1100" b="0" kern="1200" smtClean="0">
                          <a:solidFill>
                            <a:schemeClr val="dk1"/>
                          </a:solidFill>
                          <a:effectLst/>
                          <a:latin typeface="Times New Roman" panose="02020603050405020304" pitchFamily="18" charset="0"/>
                          <a:ea typeface="+mn-ea"/>
                          <a:cs typeface="Times New Roman" panose="02020603050405020304" pitchFamily="18" charset="0"/>
                        </a:rPr>
                        <a:t>Giới thiệu về quyền công dân &amp; văn hóa trong học tập và </a:t>
                      </a:r>
                      <a:r>
                        <a:rPr lang="en-US" sz="1100" b="0" kern="1200" smtClean="0">
                          <a:solidFill>
                            <a:schemeClr val="dk1"/>
                          </a:solidFill>
                          <a:effectLst/>
                          <a:latin typeface="Times New Roman" panose="02020603050405020304" pitchFamily="18" charset="0"/>
                          <a:ea typeface="+mn-ea"/>
                          <a:cs typeface="Times New Roman" panose="02020603050405020304" pitchFamily="18" charset="0"/>
                        </a:rPr>
                        <a:t>phương</a:t>
                      </a:r>
                      <a:r>
                        <a:rPr lang="en-US" sz="1100" b="0" kern="1200" baseline="0" smtClean="0">
                          <a:solidFill>
                            <a:schemeClr val="dk1"/>
                          </a:solidFill>
                          <a:effectLst/>
                          <a:latin typeface="Times New Roman" panose="02020603050405020304" pitchFamily="18" charset="0"/>
                          <a:ea typeface="+mn-ea"/>
                          <a:cs typeface="Times New Roman" panose="02020603050405020304" pitchFamily="18" charset="0"/>
                        </a:rPr>
                        <a:t> pháp học phù hợp</a:t>
                      </a:r>
                      <a:r>
                        <a:rPr lang="vi-VN" sz="1100" b="0" kern="1200" smtClean="0">
                          <a:solidFill>
                            <a:schemeClr val="dk1"/>
                          </a:solidFill>
                          <a:effectLst/>
                          <a:latin typeface="Times New Roman" panose="02020603050405020304" pitchFamily="18" charset="0"/>
                          <a:ea typeface="+mn-ea"/>
                          <a:cs typeface="Times New Roman" panose="02020603050405020304" pitchFamily="18" charset="0"/>
                        </a:rPr>
                        <a:t> với văn hóa của </a:t>
                      </a:r>
                      <a:r>
                        <a:rPr lang="en-US" sz="1100" b="0" kern="1200" smtClean="0">
                          <a:solidFill>
                            <a:schemeClr val="dk1"/>
                          </a:solidFill>
                          <a:effectLst/>
                          <a:latin typeface="Times New Roman" panose="02020603050405020304" pitchFamily="18" charset="0"/>
                          <a:ea typeface="+mn-ea"/>
                          <a:cs typeface="Times New Roman" panose="02020603050405020304" pitchFamily="18" charset="0"/>
                        </a:rPr>
                        <a:t>người</a:t>
                      </a:r>
                      <a:r>
                        <a:rPr lang="en-US" sz="1100" b="0" kern="1200" baseline="0" smtClean="0">
                          <a:solidFill>
                            <a:schemeClr val="dk1"/>
                          </a:solidFill>
                          <a:effectLst/>
                          <a:latin typeface="Times New Roman" panose="02020603050405020304" pitchFamily="18" charset="0"/>
                          <a:ea typeface="+mn-ea"/>
                          <a:cs typeface="Times New Roman" panose="02020603050405020304" pitchFamily="18" charset="0"/>
                        </a:rPr>
                        <a:t> học.</a:t>
                      </a:r>
                      <a:endParaRPr lang="en-US" sz="1100" b="0" kern="1200" smtClean="0">
                        <a:solidFill>
                          <a:schemeClr val="dk1"/>
                        </a:solidFill>
                        <a:effectLst/>
                        <a:latin typeface="Times New Roman" panose="02020603050405020304" pitchFamily="18" charset="0"/>
                        <a:ea typeface="+mn-ea"/>
                        <a:cs typeface="Times New Roman" panose="02020603050405020304" pitchFamily="18" charset="0"/>
                      </a:endParaRPr>
                    </a:p>
                  </a:txBody>
                  <a:tcPr>
                    <a:solidFill>
                      <a:schemeClr val="bg1"/>
                    </a:solidFill>
                  </a:tcPr>
                </a:tc>
                <a:extLst>
                  <a:ext uri="{0D108BD9-81ED-4DB2-BD59-A6C34878D82A}">
                    <a16:rowId xmlns="" xmlns:a16="http://schemas.microsoft.com/office/drawing/2014/main" val="10000"/>
                  </a:ext>
                </a:extLst>
              </a:tr>
            </a:tbl>
          </a:graphicData>
        </a:graphic>
      </p:graphicFrame>
      <p:graphicFrame>
        <p:nvGraphicFramePr>
          <p:cNvPr id="4" name="Table 3">
            <a:extLst>
              <a:ext uri="{FF2B5EF4-FFF2-40B4-BE49-F238E27FC236}">
                <a16:creationId xmlns="" xmlns:a16="http://schemas.microsoft.com/office/drawing/2014/main" id="{D41E1DA9-6701-4A00-83FF-7B88A7ABD037}"/>
              </a:ext>
            </a:extLst>
          </p:cNvPr>
          <p:cNvGraphicFramePr>
            <a:graphicFrameLocks noGrp="1"/>
          </p:cNvGraphicFramePr>
          <p:nvPr>
            <p:extLst>
              <p:ext uri="{D42A27DB-BD31-4B8C-83A1-F6EECF244321}">
                <p14:modId xmlns:p14="http://schemas.microsoft.com/office/powerpoint/2010/main" val="2891139235"/>
              </p:ext>
            </p:extLst>
          </p:nvPr>
        </p:nvGraphicFramePr>
        <p:xfrm>
          <a:off x="570909" y="4589662"/>
          <a:ext cx="11131108" cy="1935480"/>
        </p:xfrm>
        <a:graphic>
          <a:graphicData uri="http://schemas.openxmlformats.org/drawingml/2006/table">
            <a:tbl>
              <a:tblPr firstRow="1" bandRow="1">
                <a:tableStyleId>{10A1B5D5-9B99-4C35-A422-299274C87663}</a:tableStyleId>
              </a:tblPr>
              <a:tblGrid>
                <a:gridCol w="1646867">
                  <a:extLst>
                    <a:ext uri="{9D8B030D-6E8A-4147-A177-3AD203B41FA5}">
                      <a16:colId xmlns="" xmlns:a16="http://schemas.microsoft.com/office/drawing/2014/main" val="20000"/>
                    </a:ext>
                  </a:extLst>
                </a:gridCol>
                <a:gridCol w="9484241">
                  <a:extLst>
                    <a:ext uri="{9D8B030D-6E8A-4147-A177-3AD203B41FA5}">
                      <a16:colId xmlns="" xmlns:a16="http://schemas.microsoft.com/office/drawing/2014/main" val="20001"/>
                    </a:ext>
                  </a:extLst>
                </a:gridCol>
              </a:tblGrid>
              <a:tr h="396753">
                <a:tc>
                  <a:txBody>
                    <a:bodyPr/>
                    <a:lstStyle/>
                    <a:p>
                      <a:r>
                        <a:rPr lang="en-SG" sz="1100" b="0" smtClean="0">
                          <a:solidFill>
                            <a:schemeClr val="tx1"/>
                          </a:solidFill>
                          <a:latin typeface="Times New Roman" panose="02020603050405020304" pitchFamily="18" charset="0"/>
                          <a:cs typeface="Times New Roman" panose="02020603050405020304" pitchFamily="18" charset="0"/>
                        </a:rPr>
                        <a:t>Ngày 7</a:t>
                      </a:r>
                      <a:endParaRPr lang="en-SG" sz="1100" b="0" dirty="0">
                        <a:solidFill>
                          <a:schemeClr val="tx1"/>
                        </a:solidFill>
                      </a:endParaRPr>
                    </a:p>
                  </a:txBody>
                  <a:tcPr>
                    <a:solidFill>
                      <a:schemeClr val="accent6">
                        <a:lumMod val="20000"/>
                        <a:lumOff val="80000"/>
                      </a:schemeClr>
                    </a:solidFill>
                  </a:tcPr>
                </a:tc>
                <a:tc>
                  <a:txBody>
                    <a:bodyPr/>
                    <a:lstStyle/>
                    <a:p>
                      <a:r>
                        <a:rPr lang="en-GB" sz="1100" b="0" kern="1200" smtClean="0">
                          <a:solidFill>
                            <a:schemeClr val="tx1"/>
                          </a:solidFill>
                          <a:effectLst/>
                          <a:latin typeface="Times New Roman" panose="02020603050405020304" pitchFamily="18" charset="0"/>
                          <a:ea typeface="+mn-ea"/>
                          <a:cs typeface="Times New Roman" panose="02020603050405020304" pitchFamily="18" charset="0"/>
                        </a:rPr>
                        <a:t>Buổi sáng: Đào tạo tại lớp</a:t>
                      </a:r>
                      <a:endParaRPr lang="en-SG" sz="1100" b="0" kern="1200" dirty="0">
                        <a:solidFill>
                          <a:schemeClr val="tx1"/>
                        </a:solidFill>
                        <a:effectLst/>
                        <a:latin typeface="Times New Roman" panose="02020603050405020304" pitchFamily="18" charset="0"/>
                        <a:ea typeface="+mn-ea"/>
                        <a:cs typeface="Times New Roman" panose="02020603050405020304" pitchFamily="18" charset="0"/>
                      </a:endParaRPr>
                    </a:p>
                    <a:p>
                      <a:r>
                        <a:rPr lang="en-GB" sz="1100" b="0" kern="1200" dirty="0">
                          <a:solidFill>
                            <a:schemeClr val="tx1"/>
                          </a:solidFill>
                          <a:effectLst/>
                          <a:latin typeface="Times New Roman" panose="02020603050405020304" pitchFamily="18" charset="0"/>
                          <a:ea typeface="+mn-ea"/>
                          <a:cs typeface="Times New Roman" panose="02020603050405020304" pitchFamily="18" charset="0"/>
                        </a:rPr>
                        <a:t> </a:t>
                      </a:r>
                      <a:endParaRPr lang="en-SG" sz="1100" b="0" kern="1200" dirty="0">
                        <a:solidFill>
                          <a:schemeClr val="tx1"/>
                        </a:solidFill>
                        <a:effectLst/>
                        <a:latin typeface="Times New Roman" panose="02020603050405020304" pitchFamily="18" charset="0"/>
                        <a:ea typeface="+mn-ea"/>
                        <a:cs typeface="Times New Roman" panose="02020603050405020304" pitchFamily="18" charset="0"/>
                      </a:endParaRPr>
                    </a:p>
                    <a:p>
                      <a:r>
                        <a:rPr lang="vi-VN" sz="1100" b="1" kern="1200" smtClean="0">
                          <a:solidFill>
                            <a:schemeClr val="dk1"/>
                          </a:solidFill>
                          <a:effectLst/>
                          <a:latin typeface="Times New Roman" panose="02020603050405020304" pitchFamily="18" charset="0"/>
                          <a:ea typeface="+mn-ea"/>
                          <a:cs typeface="Times New Roman" panose="02020603050405020304" pitchFamily="18" charset="0"/>
                        </a:rPr>
                        <a:t>Chủ đề</a:t>
                      </a:r>
                      <a:r>
                        <a:rPr lang="en-GB" sz="1100" b="1" kern="1200" smtClean="0">
                          <a:solidFill>
                            <a:schemeClr val="dk1"/>
                          </a:solidFill>
                          <a:effectLst/>
                          <a:latin typeface="Times New Roman" panose="02020603050405020304" pitchFamily="18" charset="0"/>
                          <a:ea typeface="+mn-ea"/>
                          <a:cs typeface="Times New Roman" panose="02020603050405020304" pitchFamily="18" charset="0"/>
                        </a:rPr>
                        <a:t>: </a:t>
                      </a:r>
                      <a:r>
                        <a:rPr lang="vi-VN" sz="1100" b="1" kern="1200" smtClean="0">
                          <a:solidFill>
                            <a:schemeClr val="dk1"/>
                          </a:solidFill>
                          <a:effectLst/>
                          <a:latin typeface="Times New Roman" panose="02020603050405020304" pitchFamily="18" charset="0"/>
                          <a:ea typeface="+mn-ea"/>
                          <a:cs typeface="Times New Roman" panose="02020603050405020304" pitchFamily="18" charset="0"/>
                        </a:rPr>
                        <a:t>Áp dụng các phương pháp giao tiếp trong giảng dạy và xác định hành vi của học sinh.</a:t>
                      </a:r>
                      <a:endParaRPr lang="en-US" sz="1100" b="1" kern="1200" smtClean="0">
                        <a:solidFill>
                          <a:schemeClr val="dk1"/>
                        </a:solidFill>
                        <a:effectLst/>
                        <a:latin typeface="Times New Roman" panose="02020603050405020304" pitchFamily="18" charset="0"/>
                        <a:ea typeface="+mn-ea"/>
                        <a:cs typeface="Times New Roman" panose="02020603050405020304" pitchFamily="18" charset="0"/>
                      </a:endParaRPr>
                    </a:p>
                    <a:p>
                      <a:r>
                        <a:rPr lang="en-GB" sz="1100" b="0" kern="1200" smtClean="0">
                          <a:solidFill>
                            <a:schemeClr val="dk1"/>
                          </a:solidFill>
                          <a:effectLst/>
                          <a:latin typeface="Times New Roman" panose="02020603050405020304" pitchFamily="18" charset="0"/>
                          <a:ea typeface="+mn-ea"/>
                          <a:cs typeface="Times New Roman" panose="02020603050405020304" pitchFamily="18" charset="0"/>
                        </a:rPr>
                        <a:t> </a:t>
                      </a:r>
                      <a:endParaRPr lang="en-SG" sz="1100" b="0" kern="1200" smtClean="0">
                        <a:solidFill>
                          <a:schemeClr val="dk1"/>
                        </a:solidFill>
                        <a:effectLst/>
                        <a:latin typeface="Times New Roman" panose="02020603050405020304" pitchFamily="18" charset="0"/>
                        <a:ea typeface="+mn-ea"/>
                        <a:cs typeface="Times New Roman" panose="02020603050405020304" pitchFamily="18" charset="0"/>
                      </a:endParaRPr>
                    </a:p>
                    <a:p>
                      <a:r>
                        <a:rPr lang="en-GB" sz="1100" b="0" kern="1200" smtClean="0">
                          <a:solidFill>
                            <a:schemeClr val="dk1"/>
                          </a:solidFill>
                          <a:effectLst/>
                          <a:latin typeface="Times New Roman" panose="02020603050405020304" pitchFamily="18" charset="0"/>
                          <a:ea typeface="+mn-ea"/>
                          <a:cs typeface="Times New Roman" panose="02020603050405020304" pitchFamily="18" charset="0"/>
                        </a:rPr>
                        <a:t>Giới thiệu về các kỹ thuật giao tiếp trong lớp học và nghiên</a:t>
                      </a:r>
                      <a:r>
                        <a:rPr lang="en-GB" sz="1100" b="0" kern="1200" baseline="0" smtClean="0">
                          <a:solidFill>
                            <a:schemeClr val="dk1"/>
                          </a:solidFill>
                          <a:effectLst/>
                          <a:latin typeface="Times New Roman" panose="02020603050405020304" pitchFamily="18" charset="0"/>
                          <a:ea typeface="+mn-ea"/>
                          <a:cs typeface="Times New Roman" panose="02020603050405020304" pitchFamily="18" charset="0"/>
                        </a:rPr>
                        <a:t> cứu</a:t>
                      </a:r>
                      <a:r>
                        <a:rPr lang="en-GB" sz="1100" b="0" kern="1200" smtClean="0">
                          <a:solidFill>
                            <a:schemeClr val="dk1"/>
                          </a:solidFill>
                          <a:effectLst/>
                          <a:latin typeface="Times New Roman" panose="02020603050405020304" pitchFamily="18" charset="0"/>
                          <a:ea typeface="+mn-ea"/>
                          <a:cs typeface="Times New Roman" panose="02020603050405020304" pitchFamily="18" charset="0"/>
                        </a:rPr>
                        <a:t> hành vi của học sinh. </a:t>
                      </a:r>
                    </a:p>
                    <a:p>
                      <a:endParaRPr lang="en-SG" sz="1100" b="0" kern="1200" smtClean="0">
                        <a:solidFill>
                          <a:schemeClr val="dk1"/>
                        </a:solidFill>
                        <a:effectLst/>
                        <a:latin typeface="Times New Roman" panose="02020603050405020304" pitchFamily="18" charset="0"/>
                        <a:ea typeface="+mn-ea"/>
                        <a:cs typeface="Times New Roman" panose="02020603050405020304" pitchFamily="18" charset="0"/>
                      </a:endParaRPr>
                    </a:p>
                    <a:p>
                      <a:r>
                        <a:rPr lang="en-GB" sz="1100" b="0" kern="1200" smtClean="0">
                          <a:solidFill>
                            <a:schemeClr val="dk1"/>
                          </a:solidFill>
                          <a:effectLst/>
                          <a:latin typeface="Times New Roman" panose="02020603050405020304" pitchFamily="18" charset="0"/>
                          <a:ea typeface="+mn-ea"/>
                          <a:cs typeface="Times New Roman" panose="02020603050405020304" pitchFamily="18" charset="0"/>
                        </a:rPr>
                        <a:t>Buổi</a:t>
                      </a:r>
                      <a:r>
                        <a:rPr lang="en-GB" sz="1100" b="0" kern="1200" baseline="0" smtClean="0">
                          <a:solidFill>
                            <a:schemeClr val="dk1"/>
                          </a:solidFill>
                          <a:effectLst/>
                          <a:latin typeface="Times New Roman" panose="02020603050405020304" pitchFamily="18" charset="0"/>
                          <a:ea typeface="+mn-ea"/>
                          <a:cs typeface="Times New Roman" panose="02020603050405020304" pitchFamily="18" charset="0"/>
                        </a:rPr>
                        <a:t> chiều: Đào tạo tại lớp</a:t>
                      </a:r>
                      <a:endParaRPr lang="en-SG" sz="1100" b="0" kern="1200" smtClean="0">
                        <a:solidFill>
                          <a:schemeClr val="dk1"/>
                        </a:solidFill>
                        <a:effectLst/>
                        <a:latin typeface="Times New Roman" panose="02020603050405020304" pitchFamily="18" charset="0"/>
                        <a:ea typeface="+mn-ea"/>
                        <a:cs typeface="Times New Roman" panose="02020603050405020304" pitchFamily="18" charset="0"/>
                      </a:endParaRPr>
                    </a:p>
                    <a:p>
                      <a:r>
                        <a:rPr lang="en-GB" sz="1100" kern="1200" smtClean="0">
                          <a:solidFill>
                            <a:schemeClr val="dk1"/>
                          </a:solidFill>
                          <a:effectLst/>
                          <a:latin typeface="Times New Roman" panose="02020603050405020304" pitchFamily="18" charset="0"/>
                          <a:ea typeface="+mn-ea"/>
                          <a:cs typeface="Times New Roman" panose="02020603050405020304" pitchFamily="18" charset="0"/>
                        </a:rPr>
                        <a:t> </a:t>
                      </a:r>
                      <a:endParaRPr lang="en-SG" sz="1100" kern="1200" smtClean="0">
                        <a:solidFill>
                          <a:schemeClr val="dk1"/>
                        </a:solidFill>
                        <a:effectLst/>
                        <a:latin typeface="Times New Roman" panose="02020603050405020304" pitchFamily="18" charset="0"/>
                        <a:ea typeface="+mn-ea"/>
                        <a:cs typeface="Times New Roman" panose="02020603050405020304" pitchFamily="18" charset="0"/>
                      </a:endParaRPr>
                    </a:p>
                    <a:p>
                      <a:r>
                        <a:rPr lang="vi-VN" sz="1100" b="1" kern="1200" smtClean="0">
                          <a:solidFill>
                            <a:schemeClr val="dk1"/>
                          </a:solidFill>
                          <a:effectLst/>
                          <a:latin typeface="Times New Roman" panose="02020603050405020304" pitchFamily="18" charset="0"/>
                          <a:ea typeface="+mn-ea"/>
                          <a:cs typeface="Times New Roman" panose="02020603050405020304" pitchFamily="18" charset="0"/>
                        </a:rPr>
                        <a:t>Chủ đề</a:t>
                      </a:r>
                      <a:r>
                        <a:rPr lang="en-GB" sz="1100" b="1" kern="1200" smtClean="0">
                          <a:solidFill>
                            <a:schemeClr val="dk1"/>
                          </a:solidFill>
                          <a:effectLst/>
                          <a:latin typeface="Times New Roman" panose="02020603050405020304" pitchFamily="18" charset="0"/>
                          <a:ea typeface="+mn-ea"/>
                          <a:cs typeface="Times New Roman" panose="02020603050405020304" pitchFamily="18" charset="0"/>
                        </a:rPr>
                        <a:t>: </a:t>
                      </a:r>
                      <a:r>
                        <a:rPr lang="vi-VN" sz="1100" b="1" kern="1200" smtClean="0">
                          <a:solidFill>
                            <a:schemeClr val="dk1"/>
                          </a:solidFill>
                          <a:effectLst/>
                          <a:latin typeface="Times New Roman" panose="02020603050405020304" pitchFamily="18" charset="0"/>
                          <a:ea typeface="+mn-ea"/>
                          <a:cs typeface="Times New Roman" panose="02020603050405020304" pitchFamily="18" charset="0"/>
                        </a:rPr>
                        <a:t>Môi trường </a:t>
                      </a:r>
                      <a:r>
                        <a:rPr lang="en-US" sz="1100" b="1" kern="1200" smtClean="0">
                          <a:solidFill>
                            <a:schemeClr val="dk1"/>
                          </a:solidFill>
                          <a:effectLst/>
                          <a:latin typeface="Times New Roman" panose="02020603050405020304" pitchFamily="18" charset="0"/>
                          <a:ea typeface="+mn-ea"/>
                          <a:cs typeface="Times New Roman" panose="02020603050405020304" pitchFamily="18" charset="0"/>
                        </a:rPr>
                        <a:t>trong </a:t>
                      </a:r>
                      <a:r>
                        <a:rPr lang="vi-VN" sz="1100" b="1" kern="1200" smtClean="0">
                          <a:solidFill>
                            <a:schemeClr val="dk1"/>
                          </a:solidFill>
                          <a:effectLst/>
                          <a:latin typeface="Times New Roman" panose="02020603050405020304" pitchFamily="18" charset="0"/>
                          <a:ea typeface="+mn-ea"/>
                          <a:cs typeface="Times New Roman" panose="02020603050405020304" pitchFamily="18" charset="0"/>
                        </a:rPr>
                        <a:t>lớp học - Làm thế nào để tạo môi trường học tập thoải mái?</a:t>
                      </a:r>
                      <a:endParaRPr lang="en-SG" sz="1100" kern="1200" smtClean="0">
                        <a:solidFill>
                          <a:schemeClr val="dk1"/>
                        </a:solidFill>
                        <a:effectLst/>
                        <a:latin typeface="Times New Roman" panose="02020603050405020304" pitchFamily="18" charset="0"/>
                        <a:ea typeface="+mn-ea"/>
                        <a:cs typeface="Times New Roman" panose="02020603050405020304" pitchFamily="18" charset="0"/>
                      </a:endParaRPr>
                    </a:p>
                    <a:p>
                      <a:r>
                        <a:rPr lang="en-GB" sz="1100" kern="1200" smtClean="0">
                          <a:solidFill>
                            <a:schemeClr val="dk1"/>
                          </a:solidFill>
                          <a:effectLst/>
                          <a:latin typeface="Times New Roman" panose="02020603050405020304" pitchFamily="18" charset="0"/>
                          <a:ea typeface="+mn-ea"/>
                          <a:cs typeface="Times New Roman" panose="02020603050405020304" pitchFamily="18" charset="0"/>
                        </a:rPr>
                        <a:t> </a:t>
                      </a:r>
                      <a:endParaRPr lang="en-SG" sz="1100" kern="1200" smtClean="0">
                        <a:solidFill>
                          <a:schemeClr val="dk1"/>
                        </a:solidFill>
                        <a:effectLst/>
                        <a:latin typeface="Times New Roman" panose="02020603050405020304" pitchFamily="18" charset="0"/>
                        <a:ea typeface="+mn-ea"/>
                        <a:cs typeface="Times New Roman" panose="02020603050405020304" pitchFamily="18" charset="0"/>
                      </a:endParaRPr>
                    </a:p>
                    <a:p>
                      <a:r>
                        <a:rPr lang="vi-VN" sz="1100" b="0" kern="1200" smtClean="0">
                          <a:solidFill>
                            <a:schemeClr val="dk1"/>
                          </a:solidFill>
                          <a:effectLst/>
                          <a:latin typeface="Times New Roman" panose="02020603050405020304" pitchFamily="18" charset="0"/>
                          <a:ea typeface="+mn-ea"/>
                          <a:cs typeface="Times New Roman" panose="02020603050405020304" pitchFamily="18" charset="0"/>
                        </a:rPr>
                        <a:t>Giới thiệu về các kỹ thuật quản lý lớp học trong việc tạo ra một môi trường truyền cảm hứng và toàn diện cho việc học tập.</a:t>
                      </a:r>
                      <a:endParaRPr lang="en-SG" sz="1100" b="0" kern="1200" dirty="0">
                        <a:solidFill>
                          <a:schemeClr val="dk1"/>
                        </a:solidFill>
                        <a:effectLst/>
                        <a:latin typeface="Times New Roman" panose="02020603050405020304" pitchFamily="18" charset="0"/>
                        <a:ea typeface="+mn-ea"/>
                        <a:cs typeface="Times New Roman" panose="02020603050405020304" pitchFamily="18" charset="0"/>
                      </a:endParaRPr>
                    </a:p>
                  </a:txBody>
                  <a:tcPr>
                    <a:solidFill>
                      <a:schemeClr val="accent6">
                        <a:lumMod val="20000"/>
                        <a:lumOff val="80000"/>
                      </a:schemeClr>
                    </a:solidFill>
                  </a:tcPr>
                </a:tc>
                <a:extLst>
                  <a:ext uri="{0D108BD9-81ED-4DB2-BD59-A6C34878D82A}">
                    <a16:rowId xmlns="" xmlns:a16="http://schemas.microsoft.com/office/drawing/2014/main" val="10000"/>
                  </a:ext>
                </a:extLst>
              </a:tr>
            </a:tbl>
          </a:graphicData>
        </a:graphic>
      </p:graphicFrame>
      <p:sp>
        <p:nvSpPr>
          <p:cNvPr id="7" name="Title 1">
            <a:extLst>
              <a:ext uri="{FF2B5EF4-FFF2-40B4-BE49-F238E27FC236}">
                <a16:creationId xmlns="" xmlns:a16="http://schemas.microsoft.com/office/drawing/2014/main" id="{C2855D1E-3259-4A14-97D1-1E36B684DDB1}"/>
              </a:ext>
            </a:extLst>
          </p:cNvPr>
          <p:cNvSpPr>
            <a:spLocks noGrp="1"/>
          </p:cNvSpPr>
          <p:nvPr>
            <p:ph type="title"/>
          </p:nvPr>
        </p:nvSpPr>
        <p:spPr>
          <a:xfrm>
            <a:off x="681663" y="973669"/>
            <a:ext cx="10760060" cy="706964"/>
          </a:xfrm>
        </p:spPr>
        <p:txBody>
          <a:bodyPr/>
          <a:lstStyle/>
          <a:p>
            <a:pPr marL="0" indent="0"/>
            <a:r>
              <a:rPr lang="en-SG">
                <a:latin typeface="Times New Roman" panose="02020603050405020304" pitchFamily="18" charset="0"/>
                <a:cs typeface="Times New Roman" panose="02020603050405020304" pitchFamily="18" charset="0"/>
              </a:rPr>
              <a:t>Đào tạo giảng viên tại Trường Cao đẳng City of Glasgow</a:t>
            </a:r>
            <a:endParaRPr lang="en-SG"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750616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761476347"/>
              </p:ext>
            </p:extLst>
          </p:nvPr>
        </p:nvGraphicFramePr>
        <p:xfrm>
          <a:off x="570909" y="2486542"/>
          <a:ext cx="11131108" cy="1935480"/>
        </p:xfrm>
        <a:graphic>
          <a:graphicData uri="http://schemas.openxmlformats.org/drawingml/2006/table">
            <a:tbl>
              <a:tblPr firstRow="1" bandRow="1">
                <a:tableStyleId>{10A1B5D5-9B99-4C35-A422-299274C87663}</a:tableStyleId>
              </a:tblPr>
              <a:tblGrid>
                <a:gridCol w="1646867">
                  <a:extLst>
                    <a:ext uri="{9D8B030D-6E8A-4147-A177-3AD203B41FA5}">
                      <a16:colId xmlns="" xmlns:a16="http://schemas.microsoft.com/office/drawing/2014/main" val="20000"/>
                    </a:ext>
                  </a:extLst>
                </a:gridCol>
                <a:gridCol w="9484241">
                  <a:extLst>
                    <a:ext uri="{9D8B030D-6E8A-4147-A177-3AD203B41FA5}">
                      <a16:colId xmlns="" xmlns:a16="http://schemas.microsoft.com/office/drawing/2014/main" val="20001"/>
                    </a:ext>
                  </a:extLst>
                </a:gridCol>
              </a:tblGrid>
              <a:tr h="396753">
                <a:tc>
                  <a:txBody>
                    <a:bodyPr/>
                    <a:lstStyle/>
                    <a:p>
                      <a:r>
                        <a:rPr lang="en-SG" sz="1100" b="0" smtClean="0">
                          <a:solidFill>
                            <a:schemeClr val="tx1"/>
                          </a:solidFill>
                          <a:latin typeface="Times New Roman" panose="02020603050405020304" pitchFamily="18" charset="0"/>
                          <a:cs typeface="Times New Roman" panose="02020603050405020304" pitchFamily="18" charset="0"/>
                        </a:rPr>
                        <a:t>Ngày 8</a:t>
                      </a:r>
                      <a:endParaRPr lang="en-SG" sz="1100" b="0" dirty="0">
                        <a:solidFill>
                          <a:schemeClr val="tx1"/>
                        </a:solidFill>
                      </a:endParaRPr>
                    </a:p>
                  </a:txBody>
                  <a:tcPr>
                    <a:solidFill>
                      <a:schemeClr val="bg1"/>
                    </a:solidFill>
                  </a:tcPr>
                </a:tc>
                <a:tc>
                  <a:txBody>
                    <a:bodyPr/>
                    <a:lstStyle/>
                    <a:p>
                      <a:r>
                        <a:rPr lang="en-GB" sz="1100" b="0" kern="1200" smtClean="0">
                          <a:solidFill>
                            <a:schemeClr val="tx1"/>
                          </a:solidFill>
                          <a:effectLst/>
                          <a:latin typeface="Times New Roman" panose="02020603050405020304" pitchFamily="18" charset="0"/>
                          <a:ea typeface="+mn-ea"/>
                          <a:cs typeface="Times New Roman" panose="02020603050405020304" pitchFamily="18" charset="0"/>
                        </a:rPr>
                        <a:t>Buổi sáng: Đào tạo tại lớp</a:t>
                      </a:r>
                      <a:endParaRPr lang="en-SG" sz="1100" b="0" kern="1200" smtClean="0">
                        <a:solidFill>
                          <a:schemeClr val="tx1"/>
                        </a:solidFill>
                        <a:effectLst/>
                        <a:latin typeface="Times New Roman" panose="02020603050405020304" pitchFamily="18" charset="0"/>
                        <a:ea typeface="+mn-ea"/>
                        <a:cs typeface="Times New Roman" panose="02020603050405020304" pitchFamily="18" charset="0"/>
                      </a:endParaRPr>
                    </a:p>
                    <a:p>
                      <a:r>
                        <a:rPr lang="en-GB" sz="1100" b="0" kern="1200" smtClean="0">
                          <a:solidFill>
                            <a:schemeClr val="tx1"/>
                          </a:solidFill>
                          <a:effectLst/>
                          <a:latin typeface="Times New Roman" panose="02020603050405020304" pitchFamily="18" charset="0"/>
                          <a:ea typeface="+mn-ea"/>
                          <a:cs typeface="Times New Roman" panose="02020603050405020304" pitchFamily="18" charset="0"/>
                        </a:rPr>
                        <a:t> </a:t>
                      </a:r>
                      <a:endParaRPr lang="en-SG" sz="1100" b="0" kern="1200" smtClean="0">
                        <a:solidFill>
                          <a:schemeClr val="tx1"/>
                        </a:solidFill>
                        <a:effectLst/>
                        <a:latin typeface="Times New Roman" panose="02020603050405020304" pitchFamily="18" charset="0"/>
                        <a:ea typeface="+mn-ea"/>
                        <a:cs typeface="Times New Roman" panose="02020603050405020304" pitchFamily="18" charset="0"/>
                      </a:endParaRPr>
                    </a:p>
                    <a:p>
                      <a:r>
                        <a:rPr lang="vi-VN" sz="1100" b="1" kern="1200" smtClean="0">
                          <a:solidFill>
                            <a:schemeClr val="dk1"/>
                          </a:solidFill>
                          <a:effectLst/>
                          <a:latin typeface="Times New Roman" panose="02020603050405020304" pitchFamily="18" charset="0"/>
                          <a:ea typeface="+mn-ea"/>
                          <a:cs typeface="Times New Roman" panose="02020603050405020304" pitchFamily="18" charset="0"/>
                        </a:rPr>
                        <a:t>Chủ đề</a:t>
                      </a:r>
                      <a:r>
                        <a:rPr lang="en-GB" sz="1100" b="1" kern="1200" smtClean="0">
                          <a:solidFill>
                            <a:schemeClr val="dk1"/>
                          </a:solidFill>
                          <a:effectLst/>
                          <a:latin typeface="Times New Roman" panose="02020603050405020304" pitchFamily="18" charset="0"/>
                          <a:ea typeface="+mn-ea"/>
                          <a:cs typeface="Times New Roman" panose="02020603050405020304" pitchFamily="18" charset="0"/>
                        </a:rPr>
                        <a:t>: </a:t>
                      </a:r>
                      <a:r>
                        <a:rPr lang="vi-VN" sz="1100" b="1" kern="1200" smtClean="0">
                          <a:solidFill>
                            <a:schemeClr val="dk1"/>
                          </a:solidFill>
                          <a:effectLst/>
                          <a:latin typeface="Times New Roman" panose="02020603050405020304" pitchFamily="18" charset="0"/>
                          <a:ea typeface="+mn-ea"/>
                          <a:cs typeface="Times New Roman" panose="02020603050405020304" pitchFamily="18" charset="0"/>
                        </a:rPr>
                        <a:t>Áp dụng các phương pháp giao tiếp trong giảng dạy và xác định hành vi của học sinh.</a:t>
                      </a:r>
                      <a:endParaRPr lang="en-US" sz="1100" b="1" kern="1200" smtClean="0">
                        <a:solidFill>
                          <a:schemeClr val="dk1"/>
                        </a:solidFill>
                        <a:effectLst/>
                        <a:latin typeface="Times New Roman" panose="02020603050405020304" pitchFamily="18" charset="0"/>
                        <a:ea typeface="+mn-ea"/>
                        <a:cs typeface="Times New Roman" panose="02020603050405020304" pitchFamily="18" charset="0"/>
                      </a:endParaRPr>
                    </a:p>
                    <a:p>
                      <a:r>
                        <a:rPr lang="en-GB" sz="1100" b="0" kern="1200" smtClean="0">
                          <a:solidFill>
                            <a:schemeClr val="dk1"/>
                          </a:solidFill>
                          <a:effectLst/>
                          <a:latin typeface="Times New Roman" panose="02020603050405020304" pitchFamily="18" charset="0"/>
                          <a:ea typeface="+mn-ea"/>
                          <a:cs typeface="Times New Roman" panose="02020603050405020304" pitchFamily="18" charset="0"/>
                        </a:rPr>
                        <a:t> </a:t>
                      </a:r>
                      <a:endParaRPr lang="en-SG" sz="1100" b="0" kern="1200" smtClean="0">
                        <a:solidFill>
                          <a:schemeClr val="dk1"/>
                        </a:solidFill>
                        <a:effectLst/>
                        <a:latin typeface="Times New Roman" panose="02020603050405020304" pitchFamily="18" charset="0"/>
                        <a:ea typeface="+mn-ea"/>
                        <a:cs typeface="Times New Roman" panose="02020603050405020304" pitchFamily="18" charset="0"/>
                      </a:endParaRPr>
                    </a:p>
                    <a:p>
                      <a:r>
                        <a:rPr lang="en-GB" sz="1100" b="0" kern="1200" smtClean="0">
                          <a:solidFill>
                            <a:schemeClr val="dk1"/>
                          </a:solidFill>
                          <a:effectLst/>
                          <a:latin typeface="Times New Roman" panose="02020603050405020304" pitchFamily="18" charset="0"/>
                          <a:ea typeface="+mn-ea"/>
                          <a:cs typeface="Times New Roman" panose="02020603050405020304" pitchFamily="18" charset="0"/>
                        </a:rPr>
                        <a:t>Giới thiệu về các kỹ thuật giao tiếp trong lớp học và nghiên</a:t>
                      </a:r>
                      <a:r>
                        <a:rPr lang="en-GB" sz="1100" b="0" kern="1200" baseline="0" smtClean="0">
                          <a:solidFill>
                            <a:schemeClr val="dk1"/>
                          </a:solidFill>
                          <a:effectLst/>
                          <a:latin typeface="Times New Roman" panose="02020603050405020304" pitchFamily="18" charset="0"/>
                          <a:ea typeface="+mn-ea"/>
                          <a:cs typeface="Times New Roman" panose="02020603050405020304" pitchFamily="18" charset="0"/>
                        </a:rPr>
                        <a:t> cứu</a:t>
                      </a:r>
                      <a:r>
                        <a:rPr lang="en-GB" sz="1100" b="0" kern="1200" smtClean="0">
                          <a:solidFill>
                            <a:schemeClr val="dk1"/>
                          </a:solidFill>
                          <a:effectLst/>
                          <a:latin typeface="Times New Roman" panose="02020603050405020304" pitchFamily="18" charset="0"/>
                          <a:ea typeface="+mn-ea"/>
                          <a:cs typeface="Times New Roman" panose="02020603050405020304" pitchFamily="18" charset="0"/>
                        </a:rPr>
                        <a:t> hành vi của học sinh. </a:t>
                      </a:r>
                    </a:p>
                    <a:p>
                      <a:endParaRPr lang="en-SG" sz="1100" b="0" kern="1200" smtClean="0">
                        <a:solidFill>
                          <a:schemeClr val="dk1"/>
                        </a:solidFill>
                        <a:effectLst/>
                        <a:latin typeface="Times New Roman" panose="02020603050405020304" pitchFamily="18" charset="0"/>
                        <a:ea typeface="+mn-ea"/>
                        <a:cs typeface="Times New Roman" panose="02020603050405020304" pitchFamily="18" charset="0"/>
                      </a:endParaRPr>
                    </a:p>
                    <a:p>
                      <a:r>
                        <a:rPr lang="en-GB" sz="1100" b="0" kern="1200" smtClean="0">
                          <a:solidFill>
                            <a:schemeClr val="dk1"/>
                          </a:solidFill>
                          <a:effectLst/>
                          <a:latin typeface="Times New Roman" panose="02020603050405020304" pitchFamily="18" charset="0"/>
                          <a:ea typeface="+mn-ea"/>
                          <a:cs typeface="Times New Roman" panose="02020603050405020304" pitchFamily="18" charset="0"/>
                        </a:rPr>
                        <a:t>Buổi</a:t>
                      </a:r>
                      <a:r>
                        <a:rPr lang="en-GB" sz="1100" b="0" kern="1200" baseline="0" smtClean="0">
                          <a:solidFill>
                            <a:schemeClr val="dk1"/>
                          </a:solidFill>
                          <a:effectLst/>
                          <a:latin typeface="Times New Roman" panose="02020603050405020304" pitchFamily="18" charset="0"/>
                          <a:ea typeface="+mn-ea"/>
                          <a:cs typeface="Times New Roman" panose="02020603050405020304" pitchFamily="18" charset="0"/>
                        </a:rPr>
                        <a:t> chiều: Đào tạo tại lớp</a:t>
                      </a:r>
                      <a:endParaRPr lang="en-SG" sz="1100" b="0" kern="1200" smtClean="0">
                        <a:solidFill>
                          <a:schemeClr val="dk1"/>
                        </a:solidFill>
                        <a:effectLst/>
                        <a:latin typeface="Times New Roman" panose="02020603050405020304" pitchFamily="18" charset="0"/>
                        <a:ea typeface="+mn-ea"/>
                        <a:cs typeface="Times New Roman" panose="02020603050405020304" pitchFamily="18" charset="0"/>
                      </a:endParaRPr>
                    </a:p>
                    <a:p>
                      <a:r>
                        <a:rPr lang="en-GB" sz="1100" kern="1200" smtClean="0">
                          <a:solidFill>
                            <a:schemeClr val="dk1"/>
                          </a:solidFill>
                          <a:effectLst/>
                          <a:latin typeface="Times New Roman" panose="02020603050405020304" pitchFamily="18" charset="0"/>
                          <a:ea typeface="+mn-ea"/>
                          <a:cs typeface="Times New Roman" panose="02020603050405020304" pitchFamily="18" charset="0"/>
                        </a:rPr>
                        <a:t> </a:t>
                      </a:r>
                      <a:endParaRPr lang="en-SG" sz="1100" kern="1200" smtClean="0">
                        <a:solidFill>
                          <a:schemeClr val="dk1"/>
                        </a:solidFill>
                        <a:effectLst/>
                        <a:latin typeface="Times New Roman" panose="02020603050405020304" pitchFamily="18" charset="0"/>
                        <a:ea typeface="+mn-ea"/>
                        <a:cs typeface="Times New Roman" panose="02020603050405020304" pitchFamily="18" charset="0"/>
                      </a:endParaRPr>
                    </a:p>
                    <a:p>
                      <a:r>
                        <a:rPr lang="vi-VN" sz="1100" b="1" kern="1200" smtClean="0">
                          <a:solidFill>
                            <a:schemeClr val="dk1"/>
                          </a:solidFill>
                          <a:effectLst/>
                          <a:latin typeface="Times New Roman" panose="02020603050405020304" pitchFamily="18" charset="0"/>
                          <a:ea typeface="+mn-ea"/>
                          <a:cs typeface="Times New Roman" panose="02020603050405020304" pitchFamily="18" charset="0"/>
                        </a:rPr>
                        <a:t>Chủ đề</a:t>
                      </a:r>
                      <a:r>
                        <a:rPr lang="en-GB" sz="1100" b="1" kern="1200" smtClean="0">
                          <a:solidFill>
                            <a:schemeClr val="dk1"/>
                          </a:solidFill>
                          <a:effectLst/>
                          <a:latin typeface="Times New Roman" panose="02020603050405020304" pitchFamily="18" charset="0"/>
                          <a:ea typeface="+mn-ea"/>
                          <a:cs typeface="Times New Roman" panose="02020603050405020304" pitchFamily="18" charset="0"/>
                        </a:rPr>
                        <a:t>: </a:t>
                      </a:r>
                      <a:r>
                        <a:rPr lang="vi-VN" sz="1100" b="1" kern="1200" smtClean="0">
                          <a:solidFill>
                            <a:schemeClr val="dk1"/>
                          </a:solidFill>
                          <a:effectLst/>
                          <a:latin typeface="Times New Roman" panose="02020603050405020304" pitchFamily="18" charset="0"/>
                          <a:ea typeface="+mn-ea"/>
                          <a:cs typeface="Times New Roman" panose="02020603050405020304" pitchFamily="18" charset="0"/>
                        </a:rPr>
                        <a:t>Môi trường </a:t>
                      </a:r>
                      <a:r>
                        <a:rPr lang="en-US" sz="1100" b="1" kern="1200" smtClean="0">
                          <a:solidFill>
                            <a:schemeClr val="dk1"/>
                          </a:solidFill>
                          <a:effectLst/>
                          <a:latin typeface="Times New Roman" panose="02020603050405020304" pitchFamily="18" charset="0"/>
                          <a:ea typeface="+mn-ea"/>
                          <a:cs typeface="Times New Roman" panose="02020603050405020304" pitchFamily="18" charset="0"/>
                        </a:rPr>
                        <a:t>trong </a:t>
                      </a:r>
                      <a:r>
                        <a:rPr lang="vi-VN" sz="1100" b="1" kern="1200" smtClean="0">
                          <a:solidFill>
                            <a:schemeClr val="dk1"/>
                          </a:solidFill>
                          <a:effectLst/>
                          <a:latin typeface="Times New Roman" panose="02020603050405020304" pitchFamily="18" charset="0"/>
                          <a:ea typeface="+mn-ea"/>
                          <a:cs typeface="Times New Roman" panose="02020603050405020304" pitchFamily="18" charset="0"/>
                        </a:rPr>
                        <a:t>lớp học - Làm thế nào để tạo môi trường học tập thoải mái?</a:t>
                      </a:r>
                      <a:endParaRPr lang="en-SG" sz="1100" kern="1200" smtClean="0">
                        <a:solidFill>
                          <a:schemeClr val="dk1"/>
                        </a:solidFill>
                        <a:effectLst/>
                        <a:latin typeface="Times New Roman" panose="02020603050405020304" pitchFamily="18" charset="0"/>
                        <a:ea typeface="+mn-ea"/>
                        <a:cs typeface="Times New Roman" panose="02020603050405020304" pitchFamily="18" charset="0"/>
                      </a:endParaRPr>
                    </a:p>
                    <a:p>
                      <a:r>
                        <a:rPr lang="en-GB" sz="1100" kern="1200" smtClean="0">
                          <a:solidFill>
                            <a:schemeClr val="dk1"/>
                          </a:solidFill>
                          <a:effectLst/>
                          <a:latin typeface="Times New Roman" panose="02020603050405020304" pitchFamily="18" charset="0"/>
                          <a:ea typeface="+mn-ea"/>
                          <a:cs typeface="Times New Roman" panose="02020603050405020304" pitchFamily="18" charset="0"/>
                        </a:rPr>
                        <a:t> </a:t>
                      </a:r>
                      <a:endParaRPr lang="en-SG" sz="1100" kern="1200" smtClean="0">
                        <a:solidFill>
                          <a:schemeClr val="dk1"/>
                        </a:solidFill>
                        <a:effectLst/>
                        <a:latin typeface="Times New Roman" panose="02020603050405020304" pitchFamily="18" charset="0"/>
                        <a:ea typeface="+mn-ea"/>
                        <a:cs typeface="Times New Roman" panose="02020603050405020304" pitchFamily="18" charset="0"/>
                      </a:endParaRPr>
                    </a:p>
                    <a:p>
                      <a:r>
                        <a:rPr lang="vi-VN" sz="1100" b="0" kern="1200" smtClean="0">
                          <a:solidFill>
                            <a:schemeClr val="dk1"/>
                          </a:solidFill>
                          <a:effectLst/>
                          <a:latin typeface="Times New Roman" panose="02020603050405020304" pitchFamily="18" charset="0"/>
                          <a:ea typeface="+mn-ea"/>
                          <a:cs typeface="Times New Roman" panose="02020603050405020304" pitchFamily="18" charset="0"/>
                        </a:rPr>
                        <a:t>Giới thiệu về các kỹ thuật quản lý lớp học trong việc tạo ra một môi trường truyền cảm hứng và toàn diện cho việc học tập.</a:t>
                      </a:r>
                      <a:endParaRPr lang="en-SG" sz="1100" b="0" kern="1200" dirty="0">
                        <a:solidFill>
                          <a:schemeClr val="dk1"/>
                        </a:solidFill>
                        <a:effectLst/>
                        <a:latin typeface="Times New Roman" panose="02020603050405020304" pitchFamily="18" charset="0"/>
                        <a:ea typeface="+mn-ea"/>
                        <a:cs typeface="Times New Roman" panose="02020603050405020304" pitchFamily="18" charset="0"/>
                      </a:endParaRPr>
                    </a:p>
                  </a:txBody>
                  <a:tcPr>
                    <a:solidFill>
                      <a:schemeClr val="bg1"/>
                    </a:solidFill>
                  </a:tcPr>
                </a:tc>
                <a:extLst>
                  <a:ext uri="{0D108BD9-81ED-4DB2-BD59-A6C34878D82A}">
                    <a16:rowId xmlns="" xmlns:a16="http://schemas.microsoft.com/office/drawing/2014/main" val="10000"/>
                  </a:ext>
                </a:extLst>
              </a:tr>
            </a:tbl>
          </a:graphicData>
        </a:graphic>
      </p:graphicFrame>
      <p:graphicFrame>
        <p:nvGraphicFramePr>
          <p:cNvPr id="4" name="Table 3">
            <a:extLst>
              <a:ext uri="{FF2B5EF4-FFF2-40B4-BE49-F238E27FC236}">
                <a16:creationId xmlns="" xmlns:a16="http://schemas.microsoft.com/office/drawing/2014/main" id="{E349FF41-6445-4C24-AC77-81B848530485}"/>
              </a:ext>
            </a:extLst>
          </p:cNvPr>
          <p:cNvGraphicFramePr>
            <a:graphicFrameLocks noGrp="1"/>
          </p:cNvGraphicFramePr>
          <p:nvPr>
            <p:extLst>
              <p:ext uri="{D42A27DB-BD31-4B8C-83A1-F6EECF244321}">
                <p14:modId xmlns:p14="http://schemas.microsoft.com/office/powerpoint/2010/main" val="2007580783"/>
              </p:ext>
            </p:extLst>
          </p:nvPr>
        </p:nvGraphicFramePr>
        <p:xfrm>
          <a:off x="570909" y="4422022"/>
          <a:ext cx="11131108" cy="2227290"/>
        </p:xfrm>
        <a:graphic>
          <a:graphicData uri="http://schemas.openxmlformats.org/drawingml/2006/table">
            <a:tbl>
              <a:tblPr firstRow="1" bandRow="1">
                <a:tableStyleId>{10A1B5D5-9B99-4C35-A422-299274C87663}</a:tableStyleId>
              </a:tblPr>
              <a:tblGrid>
                <a:gridCol w="1646867">
                  <a:extLst>
                    <a:ext uri="{9D8B030D-6E8A-4147-A177-3AD203B41FA5}">
                      <a16:colId xmlns="" xmlns:a16="http://schemas.microsoft.com/office/drawing/2014/main" val="20000"/>
                    </a:ext>
                  </a:extLst>
                </a:gridCol>
                <a:gridCol w="9484241">
                  <a:extLst>
                    <a:ext uri="{9D8B030D-6E8A-4147-A177-3AD203B41FA5}">
                      <a16:colId xmlns="" xmlns:a16="http://schemas.microsoft.com/office/drawing/2014/main" val="20001"/>
                    </a:ext>
                  </a:extLst>
                </a:gridCol>
              </a:tblGrid>
              <a:tr h="2227290">
                <a:tc>
                  <a:txBody>
                    <a:bodyPr/>
                    <a:lstStyle/>
                    <a:p>
                      <a:r>
                        <a:rPr lang="en-SG" sz="1100" b="0" smtClean="0">
                          <a:solidFill>
                            <a:schemeClr val="tx1"/>
                          </a:solidFill>
                          <a:latin typeface="Times New Roman" panose="02020603050405020304" pitchFamily="18" charset="0"/>
                          <a:cs typeface="Times New Roman" panose="02020603050405020304" pitchFamily="18" charset="0"/>
                        </a:rPr>
                        <a:t>Ngày 9</a:t>
                      </a:r>
                      <a:endParaRPr lang="en-SG" sz="1100" b="0" dirty="0">
                        <a:solidFill>
                          <a:schemeClr val="tx1"/>
                        </a:solidFill>
                      </a:endParaRPr>
                    </a:p>
                  </a:txBody>
                  <a:tcPr>
                    <a:solidFill>
                      <a:schemeClr val="accent6">
                        <a:lumMod val="20000"/>
                        <a:lumOff val="80000"/>
                      </a:schemeClr>
                    </a:solidFill>
                  </a:tcPr>
                </a:tc>
                <a:tc>
                  <a:txBody>
                    <a:bodyPr/>
                    <a:lstStyle/>
                    <a:p>
                      <a:r>
                        <a:rPr lang="en-GB" sz="1100" b="0" kern="1200" smtClean="0">
                          <a:solidFill>
                            <a:schemeClr val="tx1"/>
                          </a:solidFill>
                          <a:effectLst/>
                          <a:latin typeface="Times New Roman" panose="02020603050405020304" pitchFamily="18" charset="0"/>
                          <a:ea typeface="+mn-ea"/>
                          <a:cs typeface="Times New Roman" panose="02020603050405020304" pitchFamily="18" charset="0"/>
                        </a:rPr>
                        <a:t>Buổi sáng: Đào tạo tại lớp</a:t>
                      </a:r>
                      <a:endParaRPr lang="en-SG" sz="1100" b="0" kern="1200" dirty="0">
                        <a:solidFill>
                          <a:schemeClr val="tx1"/>
                        </a:solidFill>
                        <a:effectLst/>
                        <a:latin typeface="Times New Roman" panose="02020603050405020304" pitchFamily="18" charset="0"/>
                        <a:ea typeface="+mn-ea"/>
                        <a:cs typeface="Times New Roman" panose="02020603050405020304" pitchFamily="18" charset="0"/>
                      </a:endParaRPr>
                    </a:p>
                    <a:p>
                      <a:r>
                        <a:rPr lang="en-GB" sz="1100" b="0" kern="1200" dirty="0">
                          <a:solidFill>
                            <a:schemeClr val="tx1"/>
                          </a:solidFill>
                          <a:effectLst/>
                          <a:latin typeface="Times New Roman" panose="02020603050405020304" pitchFamily="18" charset="0"/>
                          <a:ea typeface="+mn-ea"/>
                          <a:cs typeface="Times New Roman" panose="02020603050405020304" pitchFamily="18" charset="0"/>
                        </a:rPr>
                        <a:t> </a:t>
                      </a:r>
                      <a:endParaRPr lang="en-SG" sz="1100" b="0" kern="1200" dirty="0">
                        <a:solidFill>
                          <a:schemeClr val="tx1"/>
                        </a:solidFill>
                        <a:effectLst/>
                        <a:latin typeface="Times New Roman" panose="02020603050405020304" pitchFamily="18" charset="0"/>
                        <a:ea typeface="+mn-ea"/>
                        <a:cs typeface="Times New Roman" panose="02020603050405020304" pitchFamily="18" charset="0"/>
                      </a:endParaRPr>
                    </a:p>
                    <a:p>
                      <a:r>
                        <a:rPr lang="vi-VN" sz="1100" b="1" kern="1200" smtClean="0">
                          <a:solidFill>
                            <a:schemeClr val="tx1"/>
                          </a:solidFill>
                          <a:effectLst/>
                          <a:latin typeface="Times New Roman" panose="02020603050405020304" pitchFamily="18" charset="0"/>
                          <a:ea typeface="+mn-ea"/>
                          <a:cs typeface="Times New Roman" panose="02020603050405020304" pitchFamily="18" charset="0"/>
                        </a:rPr>
                        <a:t>Chủ đề</a:t>
                      </a:r>
                      <a:r>
                        <a:rPr lang="en-GB" sz="1100" b="1" kern="1200" smtClean="0">
                          <a:solidFill>
                            <a:schemeClr val="tx1"/>
                          </a:solidFill>
                          <a:effectLst/>
                          <a:latin typeface="Times New Roman" panose="02020603050405020304" pitchFamily="18" charset="0"/>
                          <a:ea typeface="+mn-ea"/>
                          <a:cs typeface="Times New Roman" panose="02020603050405020304" pitchFamily="18" charset="0"/>
                        </a:rPr>
                        <a:t>: Thuyết</a:t>
                      </a:r>
                      <a:r>
                        <a:rPr lang="en-GB" sz="1100" b="1" kern="1200" baseline="0" smtClean="0">
                          <a:solidFill>
                            <a:schemeClr val="tx1"/>
                          </a:solidFill>
                          <a:effectLst/>
                          <a:latin typeface="Times New Roman" panose="02020603050405020304" pitchFamily="18" charset="0"/>
                          <a:ea typeface="+mn-ea"/>
                          <a:cs typeface="Times New Roman" panose="02020603050405020304" pitchFamily="18" charset="0"/>
                        </a:rPr>
                        <a:t> trình trên lớp</a:t>
                      </a:r>
                      <a:endParaRPr lang="en-SG" sz="1100" b="1" kern="1200" dirty="0">
                        <a:solidFill>
                          <a:schemeClr val="tx1"/>
                        </a:solidFill>
                        <a:effectLst/>
                        <a:latin typeface="Times New Roman" panose="02020603050405020304" pitchFamily="18" charset="0"/>
                        <a:ea typeface="+mn-ea"/>
                        <a:cs typeface="Times New Roman" panose="02020603050405020304" pitchFamily="18" charset="0"/>
                      </a:endParaRPr>
                    </a:p>
                    <a:p>
                      <a:r>
                        <a:rPr lang="en-GB" sz="1100" b="0" kern="1200" dirty="0">
                          <a:solidFill>
                            <a:schemeClr val="tx1"/>
                          </a:solidFill>
                          <a:effectLst/>
                          <a:latin typeface="Times New Roman" panose="02020603050405020304" pitchFamily="18" charset="0"/>
                          <a:ea typeface="+mn-ea"/>
                          <a:cs typeface="Times New Roman" panose="02020603050405020304" pitchFamily="18" charset="0"/>
                        </a:rPr>
                        <a:t> </a:t>
                      </a:r>
                      <a:endParaRPr lang="en-SG" sz="1100" b="0" kern="1200" dirty="0">
                        <a:solidFill>
                          <a:schemeClr val="tx1"/>
                        </a:solidFill>
                        <a:effectLst/>
                        <a:latin typeface="Times New Roman" panose="02020603050405020304" pitchFamily="18" charset="0"/>
                        <a:ea typeface="+mn-ea"/>
                        <a:cs typeface="Times New Roman" panose="02020603050405020304" pitchFamily="18" charset="0"/>
                      </a:endParaRPr>
                    </a:p>
                    <a:p>
                      <a:r>
                        <a:rPr lang="en-US" sz="1100" b="0" kern="1200" smtClean="0">
                          <a:solidFill>
                            <a:schemeClr val="tx1"/>
                          </a:solidFill>
                          <a:effectLst/>
                          <a:latin typeface="Times New Roman" panose="02020603050405020304" pitchFamily="18" charset="0"/>
                          <a:ea typeface="+mn-ea"/>
                          <a:cs typeface="Times New Roman" panose="02020603050405020304" pitchFamily="18" charset="0"/>
                        </a:rPr>
                        <a:t>Hướng</a:t>
                      </a:r>
                      <a:r>
                        <a:rPr lang="en-US" sz="1100" b="0" kern="1200" baseline="0" smtClean="0">
                          <a:solidFill>
                            <a:schemeClr val="tx1"/>
                          </a:solidFill>
                          <a:effectLst/>
                          <a:latin typeface="Times New Roman" panose="02020603050405020304" pitchFamily="18" charset="0"/>
                          <a:ea typeface="+mn-ea"/>
                          <a:cs typeface="Times New Roman" panose="02020603050405020304" pitchFamily="18" charset="0"/>
                        </a:rPr>
                        <a:t> dẫn những phương pháp khác nhau để thuyết trình cùng một vấn đề</a:t>
                      </a:r>
                      <a:endParaRPr lang="en-SG" sz="1100" b="0" kern="1200" dirty="0">
                        <a:solidFill>
                          <a:schemeClr val="tx1"/>
                        </a:solidFill>
                        <a:effectLst/>
                        <a:latin typeface="Times New Roman" panose="02020603050405020304" pitchFamily="18" charset="0"/>
                        <a:ea typeface="+mn-ea"/>
                        <a:cs typeface="Times New Roman" panose="02020603050405020304" pitchFamily="18" charset="0"/>
                      </a:endParaRPr>
                    </a:p>
                    <a:p>
                      <a:r>
                        <a:rPr lang="en-GB" sz="1100" b="0" kern="1200" dirty="0">
                          <a:solidFill>
                            <a:schemeClr val="tx1"/>
                          </a:solidFill>
                          <a:effectLst/>
                          <a:latin typeface="Times New Roman" panose="02020603050405020304" pitchFamily="18" charset="0"/>
                          <a:ea typeface="+mn-ea"/>
                          <a:cs typeface="Times New Roman" panose="02020603050405020304" pitchFamily="18" charset="0"/>
                        </a:rPr>
                        <a:t> </a:t>
                      </a:r>
                      <a:endParaRPr lang="en-SG" sz="1100" b="0" kern="1200" dirty="0">
                        <a:solidFill>
                          <a:schemeClr val="tx1"/>
                        </a:solidFill>
                        <a:effectLst/>
                        <a:latin typeface="Times New Roman" panose="02020603050405020304" pitchFamily="18" charset="0"/>
                        <a:ea typeface="+mn-ea"/>
                        <a:cs typeface="Times New Roman" panose="02020603050405020304" pitchFamily="18" charset="0"/>
                      </a:endParaRPr>
                    </a:p>
                    <a:p>
                      <a:r>
                        <a:rPr lang="en-GB" sz="1100" b="0" kern="1200" smtClean="0">
                          <a:solidFill>
                            <a:schemeClr val="tx1"/>
                          </a:solidFill>
                          <a:effectLst/>
                          <a:latin typeface="Times New Roman" panose="02020603050405020304" pitchFamily="18" charset="0"/>
                          <a:ea typeface="+mn-ea"/>
                          <a:cs typeface="Times New Roman" panose="02020603050405020304" pitchFamily="18" charset="0"/>
                        </a:rPr>
                        <a:t>Buổi chiều: Đào tạo tại lớp</a:t>
                      </a:r>
                      <a:endParaRPr lang="en-SG" sz="1100" b="0" kern="1200" dirty="0">
                        <a:solidFill>
                          <a:schemeClr val="tx1"/>
                        </a:solidFill>
                        <a:effectLst/>
                        <a:latin typeface="Times New Roman" panose="02020603050405020304" pitchFamily="18" charset="0"/>
                        <a:ea typeface="+mn-ea"/>
                        <a:cs typeface="Times New Roman" panose="02020603050405020304" pitchFamily="18" charset="0"/>
                      </a:endParaRPr>
                    </a:p>
                    <a:p>
                      <a:r>
                        <a:rPr lang="en-GB" sz="1100" b="0" kern="1200" dirty="0">
                          <a:solidFill>
                            <a:schemeClr val="tx1"/>
                          </a:solidFill>
                          <a:effectLst/>
                          <a:latin typeface="Times New Roman" panose="02020603050405020304" pitchFamily="18" charset="0"/>
                          <a:ea typeface="+mn-ea"/>
                          <a:cs typeface="Times New Roman" panose="02020603050405020304" pitchFamily="18" charset="0"/>
                        </a:rPr>
                        <a:t> </a:t>
                      </a:r>
                      <a:endParaRPr lang="en-SG" sz="1100" b="0" kern="1200" dirty="0">
                        <a:solidFill>
                          <a:schemeClr val="tx1"/>
                        </a:solidFill>
                        <a:effectLst/>
                        <a:latin typeface="Times New Roman" panose="02020603050405020304" pitchFamily="18" charset="0"/>
                        <a:ea typeface="+mn-ea"/>
                        <a:cs typeface="Times New Roman" panose="02020603050405020304" pitchFamily="18" charset="0"/>
                      </a:endParaRPr>
                    </a:p>
                    <a:p>
                      <a:r>
                        <a:rPr lang="vi-VN" sz="1100" b="1" kern="1200" smtClean="0">
                          <a:solidFill>
                            <a:schemeClr val="tx1"/>
                          </a:solidFill>
                          <a:effectLst/>
                          <a:latin typeface="Times New Roman" panose="02020603050405020304" pitchFamily="18" charset="0"/>
                          <a:ea typeface="+mn-ea"/>
                          <a:cs typeface="Times New Roman" panose="02020603050405020304" pitchFamily="18" charset="0"/>
                        </a:rPr>
                        <a:t>Chủ đề</a:t>
                      </a:r>
                      <a:r>
                        <a:rPr lang="en-GB" sz="1100" b="1" kern="1200" smtClean="0">
                          <a:solidFill>
                            <a:schemeClr val="tx1"/>
                          </a:solidFill>
                          <a:effectLst/>
                          <a:latin typeface="Times New Roman" panose="02020603050405020304" pitchFamily="18" charset="0"/>
                          <a:ea typeface="+mn-ea"/>
                          <a:cs typeface="Times New Roman" panose="02020603050405020304" pitchFamily="18" charset="0"/>
                        </a:rPr>
                        <a:t>: </a:t>
                      </a:r>
                      <a:r>
                        <a:rPr lang="vi-VN" sz="1100" b="1" kern="1200" smtClean="0">
                          <a:solidFill>
                            <a:schemeClr val="tx1"/>
                          </a:solidFill>
                          <a:effectLst/>
                          <a:latin typeface="Times New Roman" panose="02020603050405020304" pitchFamily="18" charset="0"/>
                          <a:ea typeface="+mn-ea"/>
                          <a:cs typeface="Times New Roman" panose="02020603050405020304" pitchFamily="18" charset="0"/>
                        </a:rPr>
                        <a:t>Sử dụng tài liệu giảng dạy thu hút học sinh</a:t>
                      </a:r>
                    </a:p>
                    <a:p>
                      <a:endParaRPr lang="vi-VN" sz="1100" b="1" kern="1200" smtClean="0">
                        <a:solidFill>
                          <a:schemeClr val="tx1"/>
                        </a:solidFill>
                        <a:effectLst/>
                        <a:latin typeface="Times New Roman" panose="02020603050405020304" pitchFamily="18" charset="0"/>
                        <a:ea typeface="+mn-ea"/>
                        <a:cs typeface="Times New Roman" panose="02020603050405020304" pitchFamily="18" charset="0"/>
                      </a:endParaRPr>
                    </a:p>
                    <a:p>
                      <a:r>
                        <a:rPr lang="vi-VN" sz="1100" b="0" kern="1200" smtClean="0">
                          <a:solidFill>
                            <a:schemeClr val="tx1"/>
                          </a:solidFill>
                          <a:effectLst/>
                          <a:latin typeface="Times New Roman" panose="02020603050405020304" pitchFamily="18" charset="0"/>
                          <a:ea typeface="+mn-ea"/>
                          <a:cs typeface="Times New Roman" panose="02020603050405020304" pitchFamily="18" charset="0"/>
                        </a:rPr>
                        <a:t>Hướng dẫn về một loạt các tài liệu và tài nguyên giảng dạy có sẵn cho các giáo viên giúp thu hút, truyền cảm hứng và hỗ trợ học tập thế kỷ 21</a:t>
                      </a:r>
                      <a:endParaRPr lang="en-SG" sz="1100" b="0" kern="1200" dirty="0">
                        <a:solidFill>
                          <a:schemeClr val="tx1"/>
                        </a:solidFill>
                        <a:effectLst/>
                        <a:latin typeface="Times New Roman" panose="02020603050405020304" pitchFamily="18" charset="0"/>
                        <a:ea typeface="+mn-ea"/>
                        <a:cs typeface="Times New Roman" panose="02020603050405020304" pitchFamily="18" charset="0"/>
                      </a:endParaRPr>
                    </a:p>
                  </a:txBody>
                  <a:tcPr>
                    <a:solidFill>
                      <a:schemeClr val="accent6">
                        <a:lumMod val="20000"/>
                        <a:lumOff val="80000"/>
                      </a:schemeClr>
                    </a:solidFill>
                  </a:tcPr>
                </a:tc>
                <a:extLst>
                  <a:ext uri="{0D108BD9-81ED-4DB2-BD59-A6C34878D82A}">
                    <a16:rowId xmlns="" xmlns:a16="http://schemas.microsoft.com/office/drawing/2014/main" val="10000"/>
                  </a:ext>
                </a:extLst>
              </a:tr>
            </a:tbl>
          </a:graphicData>
        </a:graphic>
      </p:graphicFrame>
      <p:sp>
        <p:nvSpPr>
          <p:cNvPr id="7" name="Title 1">
            <a:extLst>
              <a:ext uri="{FF2B5EF4-FFF2-40B4-BE49-F238E27FC236}">
                <a16:creationId xmlns="" xmlns:a16="http://schemas.microsoft.com/office/drawing/2014/main" id="{C2855D1E-3259-4A14-97D1-1E36B684DDB1}"/>
              </a:ext>
            </a:extLst>
          </p:cNvPr>
          <p:cNvSpPr>
            <a:spLocks noGrp="1"/>
          </p:cNvSpPr>
          <p:nvPr>
            <p:ph type="title"/>
          </p:nvPr>
        </p:nvSpPr>
        <p:spPr>
          <a:xfrm>
            <a:off x="681663" y="973669"/>
            <a:ext cx="10760060" cy="706964"/>
          </a:xfrm>
        </p:spPr>
        <p:txBody>
          <a:bodyPr/>
          <a:lstStyle/>
          <a:p>
            <a:pPr marL="0" indent="0"/>
            <a:r>
              <a:rPr lang="en-SG">
                <a:latin typeface="Times New Roman" panose="02020603050405020304" pitchFamily="18" charset="0"/>
                <a:cs typeface="Times New Roman" panose="02020603050405020304" pitchFamily="18" charset="0"/>
              </a:rPr>
              <a:t>Đào tạo giảng viên tại Trường Cao đẳng City of Glasgow</a:t>
            </a:r>
            <a:endParaRPr lang="en-SG"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296109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1250916461"/>
              </p:ext>
            </p:extLst>
          </p:nvPr>
        </p:nvGraphicFramePr>
        <p:xfrm>
          <a:off x="570909" y="2486542"/>
          <a:ext cx="11131108" cy="1371600"/>
        </p:xfrm>
        <a:graphic>
          <a:graphicData uri="http://schemas.openxmlformats.org/drawingml/2006/table">
            <a:tbl>
              <a:tblPr firstRow="1" bandRow="1">
                <a:tableStyleId>{10A1B5D5-9B99-4C35-A422-299274C87663}</a:tableStyleId>
              </a:tblPr>
              <a:tblGrid>
                <a:gridCol w="1646867">
                  <a:extLst>
                    <a:ext uri="{9D8B030D-6E8A-4147-A177-3AD203B41FA5}">
                      <a16:colId xmlns="" xmlns:a16="http://schemas.microsoft.com/office/drawing/2014/main" val="20000"/>
                    </a:ext>
                  </a:extLst>
                </a:gridCol>
                <a:gridCol w="9484241">
                  <a:extLst>
                    <a:ext uri="{9D8B030D-6E8A-4147-A177-3AD203B41FA5}">
                      <a16:colId xmlns="" xmlns:a16="http://schemas.microsoft.com/office/drawing/2014/main" val="20001"/>
                    </a:ext>
                  </a:extLst>
                </a:gridCol>
              </a:tblGrid>
              <a:tr h="396753">
                <a:tc>
                  <a:txBody>
                    <a:bodyPr/>
                    <a:lstStyle/>
                    <a:p>
                      <a:r>
                        <a:rPr lang="en-SG" sz="1400" b="0" smtClean="0">
                          <a:solidFill>
                            <a:schemeClr val="tx1"/>
                          </a:solidFill>
                          <a:latin typeface="Times New Roman" panose="02020603050405020304" pitchFamily="18" charset="0"/>
                          <a:cs typeface="Times New Roman" panose="02020603050405020304" pitchFamily="18" charset="0"/>
                        </a:rPr>
                        <a:t>Ngày 10</a:t>
                      </a:r>
                      <a:endParaRPr lang="en-SG" sz="1400" b="0" dirty="0">
                        <a:solidFill>
                          <a:schemeClr val="tx1"/>
                        </a:solidFill>
                      </a:endParaRPr>
                    </a:p>
                  </a:txBody>
                  <a:tcPr>
                    <a:solidFill>
                      <a:schemeClr val="bg1"/>
                    </a:solidFill>
                  </a:tcPr>
                </a:tc>
                <a:tc>
                  <a:txBody>
                    <a:bodyPr/>
                    <a:lstStyle/>
                    <a:p>
                      <a:r>
                        <a:rPr lang="en-SG" sz="1400" b="0" kern="1200" smtClean="0">
                          <a:solidFill>
                            <a:schemeClr val="dk1"/>
                          </a:solidFill>
                          <a:effectLst/>
                          <a:latin typeface="Times New Roman" panose="02020603050405020304" pitchFamily="18" charset="0"/>
                          <a:ea typeface="+mn-ea"/>
                          <a:cs typeface="Times New Roman" panose="02020603050405020304" pitchFamily="18" charset="0"/>
                        </a:rPr>
                        <a:t>Buổi sáng: Đào tạo tại lớp</a:t>
                      </a:r>
                    </a:p>
                    <a:p>
                      <a:endParaRPr lang="en-SG" sz="1400" b="0" kern="1200" smtClean="0">
                        <a:solidFill>
                          <a:schemeClr val="dk1"/>
                        </a:solidFill>
                        <a:effectLst/>
                        <a:latin typeface="Times New Roman" panose="02020603050405020304" pitchFamily="18" charset="0"/>
                        <a:ea typeface="+mn-ea"/>
                        <a:cs typeface="Times New Roman" panose="02020603050405020304" pitchFamily="18" charset="0"/>
                      </a:endParaRPr>
                    </a:p>
                    <a:p>
                      <a:r>
                        <a:rPr lang="vi-VN" sz="1400" b="1" kern="1200" smtClean="0">
                          <a:solidFill>
                            <a:schemeClr val="dk1"/>
                          </a:solidFill>
                          <a:effectLst/>
                          <a:latin typeface="Times New Roman" panose="02020603050405020304" pitchFamily="18" charset="0"/>
                          <a:ea typeface="+mn-ea"/>
                          <a:cs typeface="Times New Roman" panose="02020603050405020304" pitchFamily="18" charset="0"/>
                        </a:rPr>
                        <a:t>Chủ đề</a:t>
                      </a:r>
                      <a:r>
                        <a:rPr lang="en-SG" sz="1400" b="1" kern="1200" smtClean="0">
                          <a:solidFill>
                            <a:schemeClr val="dk1"/>
                          </a:solidFill>
                          <a:effectLst/>
                          <a:latin typeface="Times New Roman" panose="02020603050405020304" pitchFamily="18" charset="0"/>
                          <a:ea typeface="+mn-ea"/>
                          <a:cs typeface="Times New Roman" panose="02020603050405020304" pitchFamily="18" charset="0"/>
                        </a:rPr>
                        <a:t>: Bắt</a:t>
                      </a:r>
                      <a:r>
                        <a:rPr lang="en-SG" sz="1400" b="1" kern="1200" baseline="0" smtClean="0">
                          <a:solidFill>
                            <a:schemeClr val="dk1"/>
                          </a:solidFill>
                          <a:effectLst/>
                          <a:latin typeface="Times New Roman" panose="02020603050405020304" pitchFamily="18" charset="0"/>
                          <a:ea typeface="+mn-ea"/>
                          <a:cs typeface="Times New Roman" panose="02020603050405020304" pitchFamily="18" charset="0"/>
                        </a:rPr>
                        <a:t> đầu “Học – Dạy và Quan sát”</a:t>
                      </a:r>
                      <a:r>
                        <a:rPr lang="en-SG" sz="1400" b="1" kern="1200" smtClean="0">
                          <a:solidFill>
                            <a:schemeClr val="dk1"/>
                          </a:solidFill>
                          <a:effectLst/>
                          <a:latin typeface="Times New Roman" panose="02020603050405020304" pitchFamily="18" charset="0"/>
                          <a:ea typeface="+mn-ea"/>
                          <a:cs typeface="Times New Roman" panose="02020603050405020304" pitchFamily="18" charset="0"/>
                        </a:rPr>
                        <a:t> </a:t>
                      </a:r>
                      <a:endParaRPr lang="en-SG" sz="1400" b="1" kern="1200" dirty="0">
                        <a:solidFill>
                          <a:schemeClr val="dk1"/>
                        </a:solidFill>
                        <a:effectLst/>
                        <a:latin typeface="Times New Roman" panose="02020603050405020304" pitchFamily="18" charset="0"/>
                        <a:ea typeface="+mn-ea"/>
                        <a:cs typeface="Times New Roman" panose="02020603050405020304" pitchFamily="18" charset="0"/>
                      </a:endParaRPr>
                    </a:p>
                    <a:p>
                      <a:endParaRPr lang="en-SG" sz="1400" b="0" kern="1200" dirty="0">
                        <a:solidFill>
                          <a:schemeClr val="dk1"/>
                        </a:solidFill>
                        <a:effectLst/>
                        <a:latin typeface="Times New Roman" panose="02020603050405020304" pitchFamily="18" charset="0"/>
                        <a:ea typeface="+mn-ea"/>
                        <a:cs typeface="Times New Roman" panose="02020603050405020304" pitchFamily="18" charset="0"/>
                      </a:endParaRPr>
                    </a:p>
                    <a:p>
                      <a:r>
                        <a:rPr lang="vi-VN" sz="1400" b="0" kern="1200" smtClean="0">
                          <a:solidFill>
                            <a:schemeClr val="dk1"/>
                          </a:solidFill>
                          <a:effectLst/>
                          <a:latin typeface="Times New Roman" panose="02020603050405020304" pitchFamily="18" charset="0"/>
                          <a:ea typeface="+mn-ea"/>
                          <a:cs typeface="Times New Roman" panose="02020603050405020304" pitchFamily="18" charset="0"/>
                        </a:rPr>
                        <a:t>Một </a:t>
                      </a:r>
                      <a:r>
                        <a:rPr lang="en-US" sz="1400" b="0" kern="1200" smtClean="0">
                          <a:solidFill>
                            <a:schemeClr val="dk1"/>
                          </a:solidFill>
                          <a:effectLst/>
                          <a:latin typeface="Times New Roman" panose="02020603050405020304" pitchFamily="18" charset="0"/>
                          <a:ea typeface="+mn-ea"/>
                          <a:cs typeface="Times New Roman" panose="02020603050405020304" pitchFamily="18" charset="0"/>
                        </a:rPr>
                        <a:t>tiết</a:t>
                      </a:r>
                      <a:r>
                        <a:rPr lang="en-US" sz="1400" b="0" kern="1200" baseline="0" smtClean="0">
                          <a:solidFill>
                            <a:schemeClr val="dk1"/>
                          </a:solidFill>
                          <a:effectLst/>
                          <a:latin typeface="Times New Roman" panose="02020603050405020304" pitchFamily="18" charset="0"/>
                          <a:ea typeface="+mn-ea"/>
                          <a:cs typeface="Times New Roman" panose="02020603050405020304" pitchFamily="18" charset="0"/>
                        </a:rPr>
                        <a:t> học để </a:t>
                      </a:r>
                      <a:r>
                        <a:rPr lang="en-US" sz="1400" b="0" kern="1200" smtClean="0">
                          <a:solidFill>
                            <a:schemeClr val="dk1"/>
                          </a:solidFill>
                          <a:effectLst/>
                          <a:latin typeface="Times New Roman" panose="02020603050405020304" pitchFamily="18" charset="0"/>
                          <a:ea typeface="+mn-ea"/>
                          <a:cs typeface="Times New Roman" panose="02020603050405020304" pitchFamily="18" charset="0"/>
                        </a:rPr>
                        <a:t>xem</a:t>
                      </a:r>
                      <a:r>
                        <a:rPr lang="vi-VN" sz="1400" b="0" kern="1200" smtClean="0">
                          <a:solidFill>
                            <a:schemeClr val="dk1"/>
                          </a:solidFill>
                          <a:effectLst/>
                          <a:latin typeface="Times New Roman" panose="02020603050405020304" pitchFamily="18" charset="0"/>
                          <a:ea typeface="+mn-ea"/>
                          <a:cs typeface="Times New Roman" panose="02020603050405020304" pitchFamily="18" charset="0"/>
                        </a:rPr>
                        <a:t> những người tham gia sử dụng kiến thức mà họ đã thu thập trong suốt chương trình để cung cấp một bài </a:t>
                      </a:r>
                      <a:r>
                        <a:rPr lang="en-US" sz="1400" b="0" kern="1200" smtClean="0">
                          <a:solidFill>
                            <a:schemeClr val="dk1"/>
                          </a:solidFill>
                          <a:effectLst/>
                          <a:latin typeface="Times New Roman" panose="02020603050405020304" pitchFamily="18" charset="0"/>
                          <a:ea typeface="+mn-ea"/>
                          <a:cs typeface="Times New Roman" panose="02020603050405020304" pitchFamily="18" charset="0"/>
                        </a:rPr>
                        <a:t>giảng</a:t>
                      </a:r>
                      <a:r>
                        <a:rPr lang="en-US" sz="1400" b="0" kern="1200" baseline="0" smtClean="0">
                          <a:solidFill>
                            <a:schemeClr val="dk1"/>
                          </a:solidFill>
                          <a:effectLst/>
                          <a:latin typeface="Times New Roman" panose="02020603050405020304" pitchFamily="18" charset="0"/>
                          <a:ea typeface="+mn-ea"/>
                          <a:cs typeface="Times New Roman" panose="02020603050405020304" pitchFamily="18" charset="0"/>
                        </a:rPr>
                        <a:t> </a:t>
                      </a:r>
                      <a:r>
                        <a:rPr lang="vi-VN" sz="1400" b="0" kern="1200" smtClean="0">
                          <a:solidFill>
                            <a:schemeClr val="dk1"/>
                          </a:solidFill>
                          <a:effectLst/>
                          <a:latin typeface="Times New Roman" panose="02020603050405020304" pitchFamily="18" charset="0"/>
                          <a:ea typeface="+mn-ea"/>
                          <a:cs typeface="Times New Roman" panose="02020603050405020304" pitchFamily="18" charset="0"/>
                        </a:rPr>
                        <a:t>về Văn hóa Việt Nam.</a:t>
                      </a:r>
                      <a:endParaRPr lang="en-SG" sz="1400" b="0" kern="1200" dirty="0">
                        <a:solidFill>
                          <a:schemeClr val="dk1"/>
                        </a:solidFill>
                        <a:effectLst/>
                        <a:latin typeface="Times New Roman" panose="02020603050405020304" pitchFamily="18" charset="0"/>
                        <a:ea typeface="+mn-ea"/>
                        <a:cs typeface="Times New Roman" panose="02020603050405020304" pitchFamily="18" charset="0"/>
                      </a:endParaRPr>
                    </a:p>
                  </a:txBody>
                  <a:tcPr>
                    <a:solidFill>
                      <a:schemeClr val="bg1"/>
                    </a:solidFill>
                  </a:tcPr>
                </a:tc>
                <a:extLst>
                  <a:ext uri="{0D108BD9-81ED-4DB2-BD59-A6C34878D82A}">
                    <a16:rowId xmlns="" xmlns:a16="http://schemas.microsoft.com/office/drawing/2014/main" val="10000"/>
                  </a:ext>
                </a:extLst>
              </a:tr>
            </a:tbl>
          </a:graphicData>
        </a:graphic>
      </p:graphicFrame>
      <p:sp>
        <p:nvSpPr>
          <p:cNvPr id="3" name="TextBox 2"/>
          <p:cNvSpPr txBox="1"/>
          <p:nvPr/>
        </p:nvSpPr>
        <p:spPr>
          <a:xfrm>
            <a:off x="570909" y="4614530"/>
            <a:ext cx="11209965" cy="1107996"/>
          </a:xfrm>
          <a:prstGeom prst="rect">
            <a:avLst/>
          </a:prstGeom>
          <a:noFill/>
        </p:spPr>
        <p:txBody>
          <a:bodyPr wrap="square" rtlCol="0">
            <a:spAutoFit/>
          </a:bodyPr>
          <a:lstStyle/>
          <a:p>
            <a:r>
              <a:rPr lang="en-GB" b="1" smtClean="0">
                <a:latin typeface="Times New Roman" panose="02020603050405020304" pitchFamily="18" charset="0"/>
                <a:cs typeface="Times New Roman" panose="02020603050405020304" pitchFamily="18" charset="0"/>
              </a:rPr>
              <a:t>Ghi chú:</a:t>
            </a:r>
            <a:endParaRPr lang="en-GB" sz="1600" b="1" dirty="0">
              <a:latin typeface="Times New Roman" panose="02020603050405020304" pitchFamily="18" charset="0"/>
              <a:cs typeface="Times New Roman" panose="02020603050405020304" pitchFamily="18" charset="0"/>
            </a:endParaRPr>
          </a:p>
          <a:p>
            <a:pPr algn="just"/>
            <a:r>
              <a:rPr lang="vi-VN" sz="1600">
                <a:latin typeface="Times New Roman" panose="02020603050405020304" pitchFamily="18" charset="0"/>
                <a:cs typeface="Times New Roman" panose="02020603050405020304" pitchFamily="18" charset="0"/>
              </a:rPr>
              <a:t>Các </a:t>
            </a:r>
            <a:r>
              <a:rPr lang="en-US" sz="1600" smtClean="0">
                <a:latin typeface="Times New Roman" panose="02020603050405020304" pitchFamily="18" charset="0"/>
                <a:cs typeface="Times New Roman" panose="02020603050405020304" pitchFamily="18" charset="0"/>
              </a:rPr>
              <a:t>tiết học</a:t>
            </a:r>
            <a:r>
              <a:rPr lang="vi-VN" sz="1600" smtClean="0">
                <a:latin typeface="Times New Roman" panose="02020603050405020304" pitchFamily="18" charset="0"/>
                <a:cs typeface="Times New Roman" panose="02020603050405020304" pitchFamily="18" charset="0"/>
              </a:rPr>
              <a:t> </a:t>
            </a:r>
            <a:r>
              <a:rPr lang="vi-VN" sz="1600">
                <a:latin typeface="Times New Roman" panose="02020603050405020304" pitchFamily="18" charset="0"/>
                <a:cs typeface="Times New Roman" panose="02020603050405020304" pitchFamily="18" charset="0"/>
              </a:rPr>
              <a:t>trên cung cấp các ví dụ về các chủ đề có thể được cung cấp như </a:t>
            </a:r>
            <a:r>
              <a:rPr lang="en-US" sz="1600" smtClean="0">
                <a:latin typeface="Times New Roman" panose="02020603050405020304" pitchFamily="18" charset="0"/>
                <a:cs typeface="Times New Roman" panose="02020603050405020304" pitchFamily="18" charset="0"/>
              </a:rPr>
              <a:t>trong </a:t>
            </a:r>
            <a:r>
              <a:rPr lang="vi-VN" sz="1600" smtClean="0">
                <a:latin typeface="Times New Roman" panose="02020603050405020304" pitchFamily="18" charset="0"/>
                <a:cs typeface="Times New Roman" panose="02020603050405020304" pitchFamily="18" charset="0"/>
              </a:rPr>
              <a:t>chương </a:t>
            </a:r>
            <a:r>
              <a:rPr lang="vi-VN" sz="1600">
                <a:latin typeface="Times New Roman" panose="02020603050405020304" pitchFamily="18" charset="0"/>
                <a:cs typeface="Times New Roman" panose="02020603050405020304" pitchFamily="18" charset="0"/>
              </a:rPr>
              <a:t>trình đào tạo giáo viên này</a:t>
            </a:r>
            <a:r>
              <a:rPr lang="en-GB" sz="1600" smtClean="0">
                <a:latin typeface="Times New Roman" panose="02020603050405020304" pitchFamily="18" charset="0"/>
                <a:cs typeface="Times New Roman" panose="02020603050405020304" pitchFamily="18" charset="0"/>
              </a:rPr>
              <a:t>.  </a:t>
            </a:r>
            <a:r>
              <a:rPr lang="en-GB" sz="1600" b="1" smtClean="0">
                <a:latin typeface="Times New Roman" panose="02020603050405020304" pitchFamily="18" charset="0"/>
                <a:cs typeface="Times New Roman" panose="02020603050405020304" pitchFamily="18" charset="0"/>
              </a:rPr>
              <a:t>Danh sách này vẫn chưa đầy đủ và chúng tôi rất hoan nghênh Trường Cao đẳng Lý Tự Trọng sẽ phản hồi và đưa ra những chủ đề mà trường quan tâm để bổ sung. </a:t>
            </a:r>
            <a:r>
              <a:rPr lang="en-GB" sz="1600" smtClean="0">
                <a:latin typeface="Times New Roman" panose="02020603050405020304" pitchFamily="18" charset="0"/>
                <a:cs typeface="Times New Roman" panose="02020603050405020304" pitchFamily="18" charset="0"/>
              </a:rPr>
              <a:t> Chi phí dưới đây dựa trên Chương trình 2 tuần (10 buổi dạy) và chương trình 1 tuần (5 buổi dạy)</a:t>
            </a:r>
            <a:endParaRPr lang="en-SG" sz="1600" dirty="0">
              <a:latin typeface="Times New Roman" panose="02020603050405020304" pitchFamily="18" charset="0"/>
              <a:cs typeface="Times New Roman" panose="02020603050405020304" pitchFamily="18" charset="0"/>
            </a:endParaRPr>
          </a:p>
        </p:txBody>
      </p:sp>
      <p:sp>
        <p:nvSpPr>
          <p:cNvPr id="7" name="Title 1">
            <a:extLst>
              <a:ext uri="{FF2B5EF4-FFF2-40B4-BE49-F238E27FC236}">
                <a16:creationId xmlns="" xmlns:a16="http://schemas.microsoft.com/office/drawing/2014/main" id="{C2855D1E-3259-4A14-97D1-1E36B684DDB1}"/>
              </a:ext>
            </a:extLst>
          </p:cNvPr>
          <p:cNvSpPr>
            <a:spLocks noGrp="1"/>
          </p:cNvSpPr>
          <p:nvPr>
            <p:ph type="title"/>
          </p:nvPr>
        </p:nvSpPr>
        <p:spPr>
          <a:xfrm>
            <a:off x="681663" y="973669"/>
            <a:ext cx="10760060" cy="706964"/>
          </a:xfrm>
        </p:spPr>
        <p:txBody>
          <a:bodyPr/>
          <a:lstStyle/>
          <a:p>
            <a:pPr marL="0" indent="0"/>
            <a:r>
              <a:rPr lang="en-SG">
                <a:latin typeface="Times New Roman" panose="02020603050405020304" pitchFamily="18" charset="0"/>
                <a:cs typeface="Times New Roman" panose="02020603050405020304" pitchFamily="18" charset="0"/>
              </a:rPr>
              <a:t>Đào tạo giảng viên tại Trường Cao đẳng City of Glasgow</a:t>
            </a:r>
            <a:endParaRPr lang="en-SG"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450292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194703717"/>
              </p:ext>
            </p:extLst>
          </p:nvPr>
        </p:nvGraphicFramePr>
        <p:xfrm>
          <a:off x="728065" y="2392326"/>
          <a:ext cx="7544064" cy="982726"/>
        </p:xfrm>
        <a:graphic>
          <a:graphicData uri="http://schemas.openxmlformats.org/drawingml/2006/table">
            <a:tbl>
              <a:tblPr firstRow="1" firstCol="1" bandRow="1">
                <a:tableStyleId>{E8B1032C-EA38-4F05-BA0D-38AFFFC7BED3}</a:tableStyleId>
              </a:tblPr>
              <a:tblGrid>
                <a:gridCol w="1886016">
                  <a:extLst>
                    <a:ext uri="{9D8B030D-6E8A-4147-A177-3AD203B41FA5}">
                      <a16:colId xmlns="" xmlns:a16="http://schemas.microsoft.com/office/drawing/2014/main" val="20000"/>
                    </a:ext>
                  </a:extLst>
                </a:gridCol>
                <a:gridCol w="1886016">
                  <a:extLst>
                    <a:ext uri="{9D8B030D-6E8A-4147-A177-3AD203B41FA5}">
                      <a16:colId xmlns="" xmlns:a16="http://schemas.microsoft.com/office/drawing/2014/main" val="20001"/>
                    </a:ext>
                  </a:extLst>
                </a:gridCol>
                <a:gridCol w="1886016">
                  <a:extLst>
                    <a:ext uri="{9D8B030D-6E8A-4147-A177-3AD203B41FA5}">
                      <a16:colId xmlns="" xmlns:a16="http://schemas.microsoft.com/office/drawing/2014/main" val="20002"/>
                    </a:ext>
                  </a:extLst>
                </a:gridCol>
                <a:gridCol w="1886016">
                  <a:extLst>
                    <a:ext uri="{9D8B030D-6E8A-4147-A177-3AD203B41FA5}">
                      <a16:colId xmlns="" xmlns:a16="http://schemas.microsoft.com/office/drawing/2014/main" val="20003"/>
                    </a:ext>
                  </a:extLst>
                </a:gridCol>
              </a:tblGrid>
              <a:tr h="151514">
                <a:tc>
                  <a:txBody>
                    <a:bodyPr/>
                    <a:lstStyle/>
                    <a:p>
                      <a:pPr algn="just">
                        <a:lnSpc>
                          <a:spcPct val="115000"/>
                        </a:lnSpc>
                        <a:spcAft>
                          <a:spcPts val="0"/>
                        </a:spcAft>
                      </a:pPr>
                      <a:r>
                        <a:rPr lang="en-GB" sz="1500" dirty="0">
                          <a:effectLst/>
                        </a:rPr>
                        <a:t> </a:t>
                      </a:r>
                      <a:endParaRPr lang="en-SG"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3">
                  <a:txBody>
                    <a:bodyPr/>
                    <a:lstStyle/>
                    <a:p>
                      <a:pPr algn="ctr">
                        <a:lnSpc>
                          <a:spcPct val="115000"/>
                        </a:lnSpc>
                        <a:spcAft>
                          <a:spcPts val="0"/>
                        </a:spcAft>
                      </a:pPr>
                      <a:r>
                        <a:rPr lang="en-GB" sz="1500" smtClean="0">
                          <a:effectLst/>
                          <a:latin typeface="+mn-lt"/>
                          <a:ea typeface="+mn-ea"/>
                          <a:cs typeface="+mn-cs"/>
                        </a:rPr>
                        <a:t>Giá</a:t>
                      </a:r>
                      <a:r>
                        <a:rPr lang="en-GB" sz="1500" baseline="0" smtClean="0">
                          <a:effectLst/>
                          <a:latin typeface="+mn-lt"/>
                          <a:ea typeface="+mn-ea"/>
                          <a:cs typeface="+mn-cs"/>
                        </a:rPr>
                        <a:t> cho mỗi người tham dự</a:t>
                      </a:r>
                      <a:endParaRPr lang="en-SG"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SG"/>
                    </a:p>
                  </a:txBody>
                  <a:tcPr/>
                </a:tc>
                <a:tc hMerge="1">
                  <a:txBody>
                    <a:bodyPr/>
                    <a:lstStyle/>
                    <a:p>
                      <a:endParaRPr lang="en-SG"/>
                    </a:p>
                  </a:txBody>
                  <a:tcPr/>
                </a:tc>
                <a:extLst>
                  <a:ext uri="{0D108BD9-81ED-4DB2-BD59-A6C34878D82A}">
                    <a16:rowId xmlns="" xmlns:a16="http://schemas.microsoft.com/office/drawing/2014/main" val="10000"/>
                  </a:ext>
                </a:extLst>
              </a:tr>
              <a:tr h="218821">
                <a:tc>
                  <a:txBody>
                    <a:bodyPr/>
                    <a:lstStyle/>
                    <a:p>
                      <a:pPr algn="just">
                        <a:lnSpc>
                          <a:spcPct val="115000"/>
                        </a:lnSpc>
                        <a:spcAft>
                          <a:spcPts val="0"/>
                        </a:spcAft>
                      </a:pPr>
                      <a:r>
                        <a:rPr lang="en-GB" sz="1500" smtClean="0">
                          <a:effectLst/>
                        </a:rPr>
                        <a:t>Thời</a:t>
                      </a:r>
                      <a:r>
                        <a:rPr lang="en-GB" sz="1500" baseline="0" smtClean="0">
                          <a:effectLst/>
                        </a:rPr>
                        <a:t> gian</a:t>
                      </a:r>
                      <a:endParaRPr lang="en-SG"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en-GB" sz="1500" b="1">
                          <a:effectLst/>
                        </a:rPr>
                        <a:t>15 </a:t>
                      </a:r>
                      <a:r>
                        <a:rPr lang="en-GB" sz="1500" b="1" smtClean="0">
                          <a:effectLst/>
                        </a:rPr>
                        <a:t>người</a:t>
                      </a:r>
                      <a:endParaRPr lang="en-SG" sz="15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en-GB" sz="1500" b="1">
                          <a:effectLst/>
                        </a:rPr>
                        <a:t>20 </a:t>
                      </a:r>
                      <a:r>
                        <a:rPr lang="en-GB" sz="1500" b="1" smtClean="0">
                          <a:effectLst/>
                        </a:rPr>
                        <a:t>người</a:t>
                      </a:r>
                      <a:endParaRPr lang="en-SG" sz="15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en-GB" sz="1500" b="1">
                          <a:effectLst/>
                        </a:rPr>
                        <a:t>25 </a:t>
                      </a:r>
                      <a:r>
                        <a:rPr lang="en-GB" sz="1500" b="1" smtClean="0">
                          <a:effectLst/>
                        </a:rPr>
                        <a:t>người</a:t>
                      </a:r>
                      <a:endParaRPr lang="en-SG" sz="15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10001"/>
                  </a:ext>
                </a:extLst>
              </a:tr>
              <a:tr h="0">
                <a:tc>
                  <a:txBody>
                    <a:bodyPr/>
                    <a:lstStyle/>
                    <a:p>
                      <a:pPr algn="just">
                        <a:lnSpc>
                          <a:spcPct val="115000"/>
                        </a:lnSpc>
                        <a:spcAft>
                          <a:spcPts val="0"/>
                        </a:spcAft>
                      </a:pPr>
                      <a:r>
                        <a:rPr lang="en-GB" sz="1500" smtClean="0">
                          <a:effectLst/>
                        </a:rPr>
                        <a:t>2 tuần</a:t>
                      </a:r>
                      <a:endParaRPr lang="en-SG" sz="15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en-GB" sz="1500" dirty="0">
                          <a:effectLst/>
                        </a:rPr>
                        <a:t>£1,320</a:t>
                      </a:r>
                      <a:endParaRPr lang="en-SG"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en-GB" sz="1500" dirty="0">
                          <a:effectLst/>
                        </a:rPr>
                        <a:t>£1,145</a:t>
                      </a:r>
                      <a:endParaRPr lang="en-SG"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en-GB" sz="1500">
                          <a:effectLst/>
                        </a:rPr>
                        <a:t>£1,043</a:t>
                      </a:r>
                      <a:endParaRPr lang="en-SG" sz="15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10002"/>
                  </a:ext>
                </a:extLst>
              </a:tr>
              <a:tr h="218821">
                <a:tc>
                  <a:txBody>
                    <a:bodyPr/>
                    <a:lstStyle/>
                    <a:p>
                      <a:pPr algn="just">
                        <a:lnSpc>
                          <a:spcPct val="115000"/>
                        </a:lnSpc>
                        <a:spcAft>
                          <a:spcPts val="0"/>
                        </a:spcAft>
                      </a:pPr>
                      <a:r>
                        <a:rPr lang="en-GB" sz="1500" smtClean="0">
                          <a:effectLst/>
                        </a:rPr>
                        <a:t>1 tuần</a:t>
                      </a:r>
                      <a:endParaRPr lang="en-SG" sz="15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en-GB" sz="1500">
                          <a:effectLst/>
                        </a:rPr>
                        <a:t>£1,000</a:t>
                      </a:r>
                      <a:endParaRPr lang="en-SG" sz="15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en-GB" sz="1500" dirty="0">
                          <a:effectLst/>
                        </a:rPr>
                        <a:t>£905</a:t>
                      </a:r>
                      <a:endParaRPr lang="en-SG"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en-GB" sz="1500" dirty="0">
                          <a:effectLst/>
                        </a:rPr>
                        <a:t>£850</a:t>
                      </a:r>
                      <a:endParaRPr lang="en-SG"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10003"/>
                  </a:ext>
                </a:extLst>
              </a:tr>
            </a:tbl>
          </a:graphicData>
        </a:graphic>
      </p:graphicFrame>
      <p:sp>
        <p:nvSpPr>
          <p:cNvPr id="6" name="TextBox 5"/>
          <p:cNvSpPr txBox="1"/>
          <p:nvPr/>
        </p:nvSpPr>
        <p:spPr>
          <a:xfrm>
            <a:off x="632372" y="3514912"/>
            <a:ext cx="10994234" cy="3323987"/>
          </a:xfrm>
          <a:prstGeom prst="rect">
            <a:avLst/>
          </a:prstGeom>
          <a:noFill/>
        </p:spPr>
        <p:txBody>
          <a:bodyPr wrap="square" rtlCol="0">
            <a:spAutoFit/>
          </a:bodyPr>
          <a:lstStyle/>
          <a:p>
            <a:r>
              <a:rPr lang="en-US" sz="1400" b="1" smtClean="0">
                <a:latin typeface="+mj-lt"/>
              </a:rPr>
              <a:t>Giá bao gồm những mục sau:</a:t>
            </a:r>
            <a:endParaRPr lang="en-US" sz="1400" b="1" dirty="0">
              <a:latin typeface="+mj-lt"/>
            </a:endParaRPr>
          </a:p>
          <a:p>
            <a:endParaRPr lang="en-US" sz="1400" b="1" dirty="0">
              <a:latin typeface="+mj-lt"/>
            </a:endParaRPr>
          </a:p>
          <a:p>
            <a:pPr marL="285750" indent="-285750" algn="just">
              <a:buFont typeface="Wingdings" panose="05000000000000000000" pitchFamily="2" charset="2"/>
              <a:buChar char="§"/>
            </a:pPr>
            <a:r>
              <a:rPr lang="en-US" sz="1400" smtClean="0">
                <a:latin typeface="+mj-lt"/>
              </a:rPr>
              <a:t>Phòng cho giáo viên (Đơn hoặc đôi, tùy vào tình trạng phòng trống)</a:t>
            </a:r>
            <a:endParaRPr lang="en-US" sz="1400" dirty="0">
              <a:latin typeface="+mj-lt"/>
            </a:endParaRPr>
          </a:p>
          <a:p>
            <a:pPr algn="just"/>
            <a:endParaRPr lang="en-US" sz="1400" dirty="0">
              <a:latin typeface="+mj-lt"/>
            </a:endParaRPr>
          </a:p>
          <a:p>
            <a:pPr marL="285750" indent="-285750" algn="just">
              <a:buFont typeface="Wingdings" panose="05000000000000000000" pitchFamily="2" charset="2"/>
              <a:buChar char="§"/>
            </a:pPr>
            <a:r>
              <a:rPr lang="en-SG" sz="1400" smtClean="0">
                <a:latin typeface="+mj-lt"/>
              </a:rPr>
              <a:t>Tất cả tài liệu cho khóa học, thức ăn (Sáng và trưa), 2 chuyến thăm quan (Chuyến thăm quan bằng Xe bus mở đầu và thăm quan Lâu đài Edinburgh) và phí di chuyển (Đến và đi từ sân bay Glasgow)</a:t>
            </a:r>
          </a:p>
          <a:p>
            <a:pPr marL="285750" indent="-285750" algn="just">
              <a:buFont typeface="Wingdings" panose="05000000000000000000" pitchFamily="2" charset="2"/>
              <a:buChar char="§"/>
            </a:pPr>
            <a:endParaRPr lang="en-SG" sz="1400" dirty="0">
              <a:latin typeface="+mj-lt"/>
            </a:endParaRPr>
          </a:p>
          <a:p>
            <a:pPr algn="just"/>
            <a:r>
              <a:rPr lang="en-US" sz="1400" smtClean="0"/>
              <a:t>Sau khi kết thúc khóa học, nhưng người tham gia sẽ được nhận </a:t>
            </a:r>
            <a:r>
              <a:rPr lang="en-US" sz="1400" b="1" smtClean="0"/>
              <a:t>Chứng chỉ Đào tạo giáo</a:t>
            </a:r>
            <a:r>
              <a:rPr lang="en-US" sz="1400" smtClean="0"/>
              <a:t> viên từ Trường Cao đẳng City of Glasgow</a:t>
            </a:r>
            <a:endParaRPr lang="en-SG" sz="1400" dirty="0"/>
          </a:p>
          <a:p>
            <a:pPr algn="just"/>
            <a:endParaRPr lang="en-SG" sz="1400" dirty="0">
              <a:latin typeface="+mj-lt"/>
            </a:endParaRPr>
          </a:p>
          <a:p>
            <a:pPr algn="just"/>
            <a:r>
              <a:rPr lang="en-SG" sz="1400" smtClean="0">
                <a:latin typeface="+mj-lt"/>
              </a:rPr>
              <a:t>*Chi phí trên không bao gồm phí cho Visa</a:t>
            </a:r>
            <a:endParaRPr lang="en-SG" sz="1400" dirty="0">
              <a:latin typeface="+mj-lt"/>
            </a:endParaRPr>
          </a:p>
          <a:p>
            <a:pPr marL="285750" indent="-285750" algn="just">
              <a:buFont typeface="Wingdings" panose="05000000000000000000" pitchFamily="2" charset="2"/>
              <a:buChar char="§"/>
            </a:pPr>
            <a:endParaRPr lang="en-SG" sz="1400" dirty="0">
              <a:latin typeface="+mj-lt"/>
            </a:endParaRPr>
          </a:p>
          <a:p>
            <a:pPr algn="just"/>
            <a:r>
              <a:rPr lang="en-SG" sz="1400" b="1" smtClean="0">
                <a:latin typeface="+mj-lt"/>
              </a:rPr>
              <a:t>Ghi chú: </a:t>
            </a:r>
            <a:endParaRPr lang="en-SG" sz="1400" b="1" dirty="0">
              <a:latin typeface="+mj-lt"/>
            </a:endParaRPr>
          </a:p>
          <a:p>
            <a:pPr algn="just"/>
            <a:r>
              <a:rPr lang="en-SG" sz="1400" smtClean="0">
                <a:latin typeface="+mj-lt"/>
              </a:rPr>
              <a:t>Người tham gia nên xin Visa du học ngắn hạn cho chương trình. Để biết thêm thông tin, vui lòng tham khảo đường dẫn:</a:t>
            </a:r>
            <a:endParaRPr lang="en-SG" sz="1400" dirty="0">
              <a:latin typeface="+mj-lt"/>
            </a:endParaRPr>
          </a:p>
          <a:p>
            <a:pPr algn="just"/>
            <a:r>
              <a:rPr lang="en-SG" sz="1400" dirty="0">
                <a:hlinkClick r:id="rId2"/>
              </a:rPr>
              <a:t>https://www.gov.uk/study-visit-visa</a:t>
            </a:r>
            <a:endParaRPr lang="en-SG" sz="1400" dirty="0">
              <a:latin typeface="+mj-lt"/>
            </a:endParaRPr>
          </a:p>
        </p:txBody>
      </p:sp>
      <p:sp>
        <p:nvSpPr>
          <p:cNvPr id="7" name="Title 1">
            <a:extLst>
              <a:ext uri="{FF2B5EF4-FFF2-40B4-BE49-F238E27FC236}">
                <a16:creationId xmlns="" xmlns:a16="http://schemas.microsoft.com/office/drawing/2014/main" id="{C2855D1E-3259-4A14-97D1-1E36B684DDB1}"/>
              </a:ext>
            </a:extLst>
          </p:cNvPr>
          <p:cNvSpPr>
            <a:spLocks noGrp="1"/>
          </p:cNvSpPr>
          <p:nvPr>
            <p:ph type="title"/>
          </p:nvPr>
        </p:nvSpPr>
        <p:spPr>
          <a:xfrm>
            <a:off x="681662" y="973669"/>
            <a:ext cx="10944943" cy="706964"/>
          </a:xfrm>
        </p:spPr>
        <p:txBody>
          <a:bodyPr/>
          <a:lstStyle/>
          <a:p>
            <a:pPr marL="0" indent="0"/>
            <a:r>
              <a:rPr lang="en-SG">
                <a:latin typeface="Times New Roman" panose="02020603050405020304" pitchFamily="18" charset="0"/>
                <a:cs typeface="Times New Roman" panose="02020603050405020304" pitchFamily="18" charset="0"/>
              </a:rPr>
              <a:t>Đào tạo giảng viên tại Trường Cao đẳng City of </a:t>
            </a:r>
            <a:r>
              <a:rPr lang="en-SG" smtClean="0">
                <a:latin typeface="Times New Roman" panose="02020603050405020304" pitchFamily="18" charset="0"/>
                <a:cs typeface="Times New Roman" panose="02020603050405020304" pitchFamily="18" charset="0"/>
              </a:rPr>
              <a:t>Glasgow:</a:t>
            </a:r>
            <a:br>
              <a:rPr lang="en-SG" smtClean="0">
                <a:latin typeface="Times New Roman" panose="02020603050405020304" pitchFamily="18" charset="0"/>
                <a:cs typeface="Times New Roman" panose="02020603050405020304" pitchFamily="18" charset="0"/>
              </a:rPr>
            </a:br>
            <a:r>
              <a:rPr lang="en-SG" smtClean="0">
                <a:latin typeface="Times New Roman" panose="02020603050405020304" pitchFamily="18" charset="0"/>
                <a:cs typeface="Times New Roman" panose="02020603050405020304" pitchFamily="18" charset="0"/>
              </a:rPr>
              <a:t>Giá dự kiến cho mỗi người tham gia</a:t>
            </a:r>
            <a:endParaRPr lang="en-SG"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287596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 xmlns:a16="http://schemas.microsoft.com/office/drawing/2014/main" id="{B4520A18-4DC8-4475-BD93-F6E57A00F3FC}"/>
              </a:ext>
            </a:extLst>
          </p:cNvPr>
          <p:cNvSpPr>
            <a:spLocks noGrp="1"/>
          </p:cNvSpPr>
          <p:nvPr>
            <p:ph type="title"/>
          </p:nvPr>
        </p:nvSpPr>
        <p:spPr/>
        <p:txBody>
          <a:bodyPr/>
          <a:lstStyle/>
          <a:p>
            <a:r>
              <a:rPr lang="en-SG" dirty="0"/>
              <a:t>Internationalisation Options</a:t>
            </a:r>
          </a:p>
        </p:txBody>
      </p:sp>
      <p:sp>
        <p:nvSpPr>
          <p:cNvPr id="4" name="Content Placeholder 3">
            <a:extLst>
              <a:ext uri="{FF2B5EF4-FFF2-40B4-BE49-F238E27FC236}">
                <a16:creationId xmlns="" xmlns:a16="http://schemas.microsoft.com/office/drawing/2014/main" id="{CE742484-6424-4D35-A7E7-7DE5F83FE75F}"/>
              </a:ext>
            </a:extLst>
          </p:cNvPr>
          <p:cNvSpPr>
            <a:spLocks noGrp="1"/>
          </p:cNvSpPr>
          <p:nvPr>
            <p:ph idx="1"/>
          </p:nvPr>
        </p:nvSpPr>
        <p:spPr>
          <a:xfrm>
            <a:off x="1683170" y="3310082"/>
            <a:ext cx="8825659" cy="3416300"/>
          </a:xfrm>
        </p:spPr>
        <p:txBody>
          <a:bodyPr>
            <a:normAutofit/>
          </a:bodyPr>
          <a:lstStyle/>
          <a:p>
            <a:pPr marL="0" indent="0" algn="ctr">
              <a:buNone/>
            </a:pPr>
            <a:r>
              <a:rPr lang="en-SG" sz="4000" dirty="0"/>
              <a:t>Study Tours to City of Glasgow College.</a:t>
            </a:r>
          </a:p>
        </p:txBody>
      </p:sp>
    </p:spTree>
    <p:extLst>
      <p:ext uri="{BB962C8B-B14F-4D97-AF65-F5344CB8AC3E}">
        <p14:creationId xmlns:p14="http://schemas.microsoft.com/office/powerpoint/2010/main" val="41781462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48E7850-38BD-494F-AB59-155A59FCAF1A}"/>
              </a:ext>
            </a:extLst>
          </p:cNvPr>
          <p:cNvSpPr>
            <a:spLocks noGrp="1"/>
          </p:cNvSpPr>
          <p:nvPr>
            <p:ph type="title"/>
          </p:nvPr>
        </p:nvSpPr>
        <p:spPr>
          <a:xfrm>
            <a:off x="684180" y="882229"/>
            <a:ext cx="10744200" cy="706964"/>
          </a:xfrm>
        </p:spPr>
        <p:txBody>
          <a:bodyPr/>
          <a:lstStyle/>
          <a:p>
            <a:r>
              <a:rPr lang="en-SG" b="1" smtClean="0"/>
              <a:t>Tour học tập về văn hóa của Vương quốc Anh</a:t>
            </a:r>
            <a:endParaRPr lang="en-SG" dirty="0"/>
          </a:p>
        </p:txBody>
      </p:sp>
      <p:sp>
        <p:nvSpPr>
          <p:cNvPr id="3" name="TextBox 2">
            <a:extLst>
              <a:ext uri="{FF2B5EF4-FFF2-40B4-BE49-F238E27FC236}">
                <a16:creationId xmlns="" xmlns:a16="http://schemas.microsoft.com/office/drawing/2014/main" id="{1D2C1E25-9EBF-4C29-91BF-C277EF175612}"/>
              </a:ext>
            </a:extLst>
          </p:cNvPr>
          <p:cNvSpPr txBox="1"/>
          <p:nvPr/>
        </p:nvSpPr>
        <p:spPr>
          <a:xfrm>
            <a:off x="1423637" y="3573683"/>
            <a:ext cx="1205948" cy="596348"/>
          </a:xfrm>
          <a:prstGeom prst="rect">
            <a:avLst/>
          </a:prstGeom>
          <a:solidFill>
            <a:schemeClr val="bg1"/>
          </a:solidFill>
        </p:spPr>
        <p:txBody>
          <a:bodyPr wrap="square" rtlCol="0">
            <a:spAutoFit/>
          </a:bodyPr>
          <a:lstStyle/>
          <a:p>
            <a:endParaRPr lang="en-SG" dirty="0"/>
          </a:p>
        </p:txBody>
      </p:sp>
      <p:graphicFrame>
        <p:nvGraphicFramePr>
          <p:cNvPr id="5" name="Table 4"/>
          <p:cNvGraphicFramePr>
            <a:graphicFrameLocks noGrp="1"/>
          </p:cNvGraphicFramePr>
          <p:nvPr>
            <p:extLst>
              <p:ext uri="{D42A27DB-BD31-4B8C-83A1-F6EECF244321}">
                <p14:modId xmlns:p14="http://schemas.microsoft.com/office/powerpoint/2010/main" val="1192971055"/>
              </p:ext>
            </p:extLst>
          </p:nvPr>
        </p:nvGraphicFramePr>
        <p:xfrm>
          <a:off x="545400" y="2749682"/>
          <a:ext cx="11130785" cy="2241064"/>
        </p:xfrm>
        <a:graphic>
          <a:graphicData uri="http://schemas.openxmlformats.org/drawingml/2006/table">
            <a:tbl>
              <a:tblPr firstRow="1" bandRow="1">
                <a:tableStyleId>{5C22544A-7EE6-4342-B048-85BDC9FD1C3A}</a:tableStyleId>
              </a:tblPr>
              <a:tblGrid>
                <a:gridCol w="801849"/>
                <a:gridCol w="1334987"/>
                <a:gridCol w="796505"/>
                <a:gridCol w="796504"/>
                <a:gridCol w="1054527"/>
                <a:gridCol w="998436"/>
                <a:gridCol w="5347977"/>
              </a:tblGrid>
              <a:tr h="333324">
                <a:tc gridSpan="7">
                  <a:txBody>
                    <a:bodyPr/>
                    <a:lstStyle/>
                    <a:p>
                      <a:r>
                        <a:rPr lang="en-US" sz="1600" smtClean="0">
                          <a:latin typeface="Times New Roman" panose="02020603050405020304" pitchFamily="18" charset="0"/>
                          <a:cs typeface="Times New Roman" panose="02020603050405020304" pitchFamily="18" charset="0"/>
                        </a:rPr>
                        <a:t>Tour</a:t>
                      </a:r>
                      <a:r>
                        <a:rPr lang="en-US" sz="1600" baseline="0" smtClean="0">
                          <a:latin typeface="Times New Roman" panose="02020603050405020304" pitchFamily="18" charset="0"/>
                          <a:cs typeface="Times New Roman" panose="02020603050405020304" pitchFamily="18" charset="0"/>
                        </a:rPr>
                        <a:t> học tập văn hóa Vương quốc Anh</a:t>
                      </a:r>
                      <a:endParaRPr lang="en-US" sz="1600">
                        <a:latin typeface="Times New Roman" panose="02020603050405020304" pitchFamily="18" charset="0"/>
                        <a:cs typeface="Times New Roman" panose="02020603050405020304" pitchFamily="18" charset="0"/>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416953">
                <a:tc>
                  <a:txBody>
                    <a:bodyPr/>
                    <a:lstStyle/>
                    <a:p>
                      <a:pPr algn="ctr"/>
                      <a:r>
                        <a:rPr lang="en-US" sz="1300" smtClean="0">
                          <a:latin typeface="Times New Roman" panose="02020603050405020304" pitchFamily="18" charset="0"/>
                          <a:cs typeface="Times New Roman" panose="02020603050405020304" pitchFamily="18" charset="0"/>
                        </a:rPr>
                        <a:t>Thời</a:t>
                      </a:r>
                      <a:r>
                        <a:rPr lang="en-US" sz="1300" baseline="0" smtClean="0">
                          <a:latin typeface="Times New Roman" panose="02020603050405020304" pitchFamily="18" charset="0"/>
                          <a:cs typeface="Times New Roman" panose="02020603050405020304" pitchFamily="18" charset="0"/>
                        </a:rPr>
                        <a:t> gian</a:t>
                      </a:r>
                      <a:endParaRPr lang="en-US" sz="1300">
                        <a:latin typeface="Times New Roman" panose="02020603050405020304" pitchFamily="18" charset="0"/>
                        <a:cs typeface="Times New Roman" panose="02020603050405020304" pitchFamily="18" charset="0"/>
                      </a:endParaRPr>
                    </a:p>
                  </a:txBody>
                  <a:tcPr anchor="ctr"/>
                </a:tc>
                <a:tc>
                  <a:txBody>
                    <a:bodyPr/>
                    <a:lstStyle/>
                    <a:p>
                      <a:pPr algn="ctr"/>
                      <a:r>
                        <a:rPr lang="en-US" sz="1300" smtClean="0">
                          <a:latin typeface="Times New Roman" panose="02020603050405020304" pitchFamily="18" charset="0"/>
                          <a:cs typeface="Times New Roman" panose="02020603050405020304" pitchFamily="18" charset="0"/>
                        </a:rPr>
                        <a:t>Ngày</a:t>
                      </a:r>
                      <a:endParaRPr lang="en-US" sz="1300">
                        <a:latin typeface="Times New Roman" panose="02020603050405020304" pitchFamily="18" charset="0"/>
                        <a:cs typeface="Times New Roman" panose="02020603050405020304" pitchFamily="18" charset="0"/>
                      </a:endParaRPr>
                    </a:p>
                  </a:txBody>
                  <a:tcPr anchor="ctr"/>
                </a:tc>
                <a:tc>
                  <a:txBody>
                    <a:bodyPr/>
                    <a:lstStyle/>
                    <a:p>
                      <a:pPr algn="ctr"/>
                      <a:r>
                        <a:rPr lang="en-US" sz="1300" smtClean="0">
                          <a:latin typeface="Times New Roman" panose="02020603050405020304" pitchFamily="18" charset="0"/>
                          <a:cs typeface="Times New Roman" panose="02020603050405020304" pitchFamily="18" charset="0"/>
                        </a:rPr>
                        <a:t>Độ</a:t>
                      </a:r>
                      <a:r>
                        <a:rPr lang="en-US" sz="1300" baseline="0" smtClean="0">
                          <a:latin typeface="Times New Roman" panose="02020603050405020304" pitchFamily="18" charset="0"/>
                          <a:cs typeface="Times New Roman" panose="02020603050405020304" pitchFamily="18" charset="0"/>
                        </a:rPr>
                        <a:t> tuổi</a:t>
                      </a:r>
                      <a:endParaRPr lang="en-US" sz="1300">
                        <a:latin typeface="Times New Roman" panose="02020603050405020304" pitchFamily="18" charset="0"/>
                        <a:cs typeface="Times New Roman" panose="02020603050405020304" pitchFamily="18" charset="0"/>
                      </a:endParaRPr>
                    </a:p>
                  </a:txBody>
                  <a:tcPr anchor="ctr"/>
                </a:tc>
                <a:tc>
                  <a:txBody>
                    <a:bodyPr/>
                    <a:lstStyle/>
                    <a:p>
                      <a:pPr algn="ctr"/>
                      <a:r>
                        <a:rPr lang="en-US" sz="1300" kern="1200" spc="-100" smtClean="0">
                          <a:latin typeface="Times New Roman" panose="02020603050405020304" pitchFamily="18" charset="0"/>
                          <a:cs typeface="Times New Roman" panose="02020603050405020304" pitchFamily="18" charset="0"/>
                        </a:rPr>
                        <a:t>Số</a:t>
                      </a:r>
                      <a:r>
                        <a:rPr lang="en-US" sz="1300" kern="1200" spc="-100" baseline="0" smtClean="0">
                          <a:latin typeface="Times New Roman" panose="02020603050405020304" pitchFamily="18" charset="0"/>
                          <a:cs typeface="Times New Roman" panose="02020603050405020304" pitchFamily="18" charset="0"/>
                        </a:rPr>
                        <a:t> tiết Tiếng Anh</a:t>
                      </a:r>
                      <a:endParaRPr lang="en-US" sz="1300" kern="1200" spc="-100">
                        <a:latin typeface="Times New Roman" panose="02020603050405020304" pitchFamily="18" charset="0"/>
                        <a:cs typeface="Times New Roman" panose="02020603050405020304" pitchFamily="18" charset="0"/>
                      </a:endParaRPr>
                    </a:p>
                  </a:txBody>
                  <a:tcPr anchor="ctr"/>
                </a:tc>
                <a:tc>
                  <a:txBody>
                    <a:bodyPr/>
                    <a:lstStyle/>
                    <a:p>
                      <a:pPr algn="ctr"/>
                      <a:r>
                        <a:rPr lang="en-US" sz="1300" smtClean="0">
                          <a:latin typeface="Times New Roman" panose="02020603050405020304" pitchFamily="18" charset="0"/>
                          <a:cs typeface="Times New Roman" panose="02020603050405020304" pitchFamily="18" charset="0"/>
                        </a:rPr>
                        <a:t>Hoạt</a:t>
                      </a:r>
                      <a:r>
                        <a:rPr lang="en-US" sz="1300" baseline="0" smtClean="0">
                          <a:latin typeface="Times New Roman" panose="02020603050405020304" pitchFamily="18" charset="0"/>
                          <a:cs typeface="Times New Roman" panose="02020603050405020304" pitchFamily="18" charset="0"/>
                        </a:rPr>
                        <a:t> động văn hóa</a:t>
                      </a:r>
                      <a:endParaRPr lang="en-US" sz="1300">
                        <a:latin typeface="Times New Roman" panose="02020603050405020304" pitchFamily="18" charset="0"/>
                        <a:cs typeface="Times New Roman" panose="02020603050405020304" pitchFamily="18" charset="0"/>
                      </a:endParaRPr>
                    </a:p>
                  </a:txBody>
                  <a:tcPr anchor="ctr"/>
                </a:tc>
                <a:tc>
                  <a:txBody>
                    <a:bodyPr/>
                    <a:lstStyle/>
                    <a:p>
                      <a:pPr algn="ctr"/>
                      <a:r>
                        <a:rPr lang="en-US" sz="1300" smtClean="0">
                          <a:latin typeface="Times New Roman" panose="02020603050405020304" pitchFamily="18" charset="0"/>
                          <a:cs typeface="Times New Roman" panose="02020603050405020304" pitchFamily="18" charset="0"/>
                        </a:rPr>
                        <a:t>Hoạt</a:t>
                      </a:r>
                      <a:r>
                        <a:rPr lang="en-US" sz="1300" baseline="0" smtClean="0">
                          <a:latin typeface="Times New Roman" panose="02020603050405020304" pitchFamily="18" charset="0"/>
                          <a:cs typeface="Times New Roman" panose="02020603050405020304" pitchFamily="18" charset="0"/>
                        </a:rPr>
                        <a:t> động tối</a:t>
                      </a:r>
                      <a:endParaRPr lang="en-US" sz="1300">
                        <a:latin typeface="Times New Roman" panose="02020603050405020304" pitchFamily="18" charset="0"/>
                        <a:cs typeface="Times New Roman" panose="02020603050405020304" pitchFamily="18" charset="0"/>
                      </a:endParaRPr>
                    </a:p>
                  </a:txBody>
                  <a:tcPr anchor="ctr"/>
                </a:tc>
                <a:tc>
                  <a:txBody>
                    <a:bodyPr/>
                    <a:lstStyle/>
                    <a:p>
                      <a:pPr algn="l"/>
                      <a:r>
                        <a:rPr lang="en-US" sz="1300" smtClean="0">
                          <a:latin typeface="Times New Roman" panose="02020603050405020304" pitchFamily="18" charset="0"/>
                          <a:cs typeface="Times New Roman" panose="02020603050405020304" pitchFamily="18" charset="0"/>
                        </a:rPr>
                        <a:t>Khóa</a:t>
                      </a:r>
                      <a:r>
                        <a:rPr lang="en-US" sz="1300" baseline="0" smtClean="0">
                          <a:latin typeface="Times New Roman" panose="02020603050405020304" pitchFamily="18" charset="0"/>
                          <a:cs typeface="Times New Roman" panose="02020603050405020304" pitchFamily="18" charset="0"/>
                        </a:rPr>
                        <a:t> học bao gồm:</a:t>
                      </a:r>
                      <a:endParaRPr lang="en-US" sz="1300">
                        <a:latin typeface="Times New Roman" panose="02020603050405020304" pitchFamily="18" charset="0"/>
                        <a:cs typeface="Times New Roman" panose="02020603050405020304" pitchFamily="18" charset="0"/>
                      </a:endParaRPr>
                    </a:p>
                  </a:txBody>
                  <a:tcPr anchor="ctr"/>
                </a:tc>
              </a:tr>
              <a:tr h="1418104">
                <a:tc>
                  <a:txBody>
                    <a:bodyPr/>
                    <a:lstStyle/>
                    <a:p>
                      <a:pPr algn="ctr"/>
                      <a:r>
                        <a:rPr lang="en-US" sz="1300" smtClean="0">
                          <a:latin typeface="Times New Roman" panose="02020603050405020304" pitchFamily="18" charset="0"/>
                          <a:cs typeface="Times New Roman" panose="02020603050405020304" pitchFamily="18" charset="0"/>
                        </a:rPr>
                        <a:t>2 tuần</a:t>
                      </a:r>
                      <a:endParaRPr lang="en-US" sz="1300">
                        <a:latin typeface="Times New Roman" panose="02020603050405020304" pitchFamily="18" charset="0"/>
                        <a:cs typeface="Times New Roman" panose="02020603050405020304" pitchFamily="18" charset="0"/>
                      </a:endParaRPr>
                    </a:p>
                  </a:txBody>
                  <a:tcPr/>
                </a:tc>
                <a:tc>
                  <a:txBody>
                    <a:bodyPr/>
                    <a:lstStyle/>
                    <a:p>
                      <a:endParaRPr lang="en-US" sz="1300">
                        <a:latin typeface="Times New Roman" panose="02020603050405020304" pitchFamily="18" charset="0"/>
                        <a:cs typeface="Times New Roman" panose="02020603050405020304" pitchFamily="18" charset="0"/>
                      </a:endParaRPr>
                    </a:p>
                  </a:txBody>
                  <a:tcPr/>
                </a:tc>
                <a:tc>
                  <a:txBody>
                    <a:bodyPr/>
                    <a:lstStyle/>
                    <a:p>
                      <a:r>
                        <a:rPr lang="en-US" sz="1300" smtClean="0">
                          <a:latin typeface="Times New Roman" panose="02020603050405020304" pitchFamily="18" charset="0"/>
                          <a:cs typeface="Times New Roman" panose="02020603050405020304" pitchFamily="18" charset="0"/>
                        </a:rPr>
                        <a:t>Tối</a:t>
                      </a:r>
                      <a:r>
                        <a:rPr lang="en-US" sz="1300" baseline="0" smtClean="0">
                          <a:latin typeface="Times New Roman" panose="02020603050405020304" pitchFamily="18" charset="0"/>
                          <a:cs typeface="Times New Roman" panose="02020603050405020304" pitchFamily="18" charset="0"/>
                        </a:rPr>
                        <a:t> thiểu 16 tuổi</a:t>
                      </a:r>
                      <a:endParaRPr lang="en-US" sz="1300">
                        <a:latin typeface="Times New Roman" panose="02020603050405020304" pitchFamily="18" charset="0"/>
                        <a:cs typeface="Times New Roman" panose="02020603050405020304" pitchFamily="18" charset="0"/>
                      </a:endParaRPr>
                    </a:p>
                  </a:txBody>
                  <a:tcPr/>
                </a:tc>
                <a:tc>
                  <a:txBody>
                    <a:bodyPr/>
                    <a:lstStyle/>
                    <a:p>
                      <a:r>
                        <a:rPr lang="en-US" sz="1300" smtClean="0">
                          <a:latin typeface="Times New Roman" panose="02020603050405020304" pitchFamily="18" charset="0"/>
                          <a:cs typeface="Times New Roman" panose="02020603050405020304" pitchFamily="18" charset="0"/>
                        </a:rPr>
                        <a:t>20 giờ</a:t>
                      </a:r>
                      <a:r>
                        <a:rPr lang="en-US" sz="1300" baseline="0" smtClean="0">
                          <a:latin typeface="Times New Roman" panose="02020603050405020304" pitchFamily="18" charset="0"/>
                          <a:cs typeface="Times New Roman" panose="02020603050405020304" pitchFamily="18" charset="0"/>
                        </a:rPr>
                        <a:t> mỗi tuần</a:t>
                      </a:r>
                      <a:endParaRPr lang="en-US" sz="1300">
                        <a:latin typeface="Times New Roman" panose="02020603050405020304" pitchFamily="18" charset="0"/>
                        <a:cs typeface="Times New Roman" panose="02020603050405020304" pitchFamily="18" charset="0"/>
                      </a:endParaRPr>
                    </a:p>
                  </a:txBody>
                  <a:tcPr/>
                </a:tc>
                <a:tc>
                  <a:txBody>
                    <a:bodyPr/>
                    <a:lstStyle/>
                    <a:p>
                      <a:r>
                        <a:rPr lang="en-US" sz="1300" smtClean="0">
                          <a:latin typeface="Times New Roman" panose="02020603050405020304" pitchFamily="18" charset="0"/>
                          <a:cs typeface="Times New Roman" panose="02020603050405020304" pitchFamily="18" charset="0"/>
                        </a:rPr>
                        <a:t>2 buổi</a:t>
                      </a:r>
                      <a:r>
                        <a:rPr lang="en-US" sz="1300" baseline="0" smtClean="0">
                          <a:latin typeface="Times New Roman" panose="02020603050405020304" pitchFamily="18" charset="0"/>
                          <a:cs typeface="Times New Roman" panose="02020603050405020304" pitchFamily="18" charset="0"/>
                        </a:rPr>
                        <a:t> chiều mỗi tuần và 1 ngày thăm quan mỗi tuần</a:t>
                      </a:r>
                      <a:endParaRPr lang="en-US" sz="1300">
                        <a:latin typeface="Times New Roman" panose="02020603050405020304" pitchFamily="18" charset="0"/>
                        <a:cs typeface="Times New Roman" panose="02020603050405020304" pitchFamily="18" charset="0"/>
                      </a:endParaRPr>
                    </a:p>
                  </a:txBody>
                  <a:tcPr/>
                </a:tc>
                <a:tc>
                  <a:txBody>
                    <a:bodyPr/>
                    <a:lstStyle/>
                    <a:p>
                      <a:r>
                        <a:rPr lang="en-US" sz="1300" smtClean="0">
                          <a:latin typeface="Times New Roman" panose="02020603050405020304" pitchFamily="18" charset="0"/>
                          <a:cs typeface="Times New Roman" panose="02020603050405020304" pitchFamily="18" charset="0"/>
                        </a:rPr>
                        <a:t>2 mỗi</a:t>
                      </a:r>
                      <a:r>
                        <a:rPr lang="en-US" sz="1300" baseline="0" smtClean="0">
                          <a:latin typeface="Times New Roman" panose="02020603050405020304" pitchFamily="18" charset="0"/>
                          <a:cs typeface="Times New Roman" panose="02020603050405020304" pitchFamily="18" charset="0"/>
                        </a:rPr>
                        <a:t> tuần</a:t>
                      </a:r>
                      <a:endParaRPr lang="en-US" sz="1300">
                        <a:latin typeface="Times New Roman" panose="02020603050405020304" pitchFamily="18" charset="0"/>
                        <a:cs typeface="Times New Roman" panose="02020603050405020304" pitchFamily="18" charset="0"/>
                      </a:endParaRPr>
                    </a:p>
                  </a:txBody>
                  <a:tcPr/>
                </a:tc>
                <a:tc>
                  <a:txBody>
                    <a:bodyPr/>
                    <a:lstStyle/>
                    <a:p>
                      <a:r>
                        <a:rPr lang="en-US" sz="1300" smtClean="0">
                          <a:latin typeface="Times New Roman" panose="02020603050405020304" pitchFamily="18" charset="0"/>
                          <a:cs typeface="Times New Roman" panose="02020603050405020304" pitchFamily="18" charset="0"/>
                        </a:rPr>
                        <a:t>Ăn</a:t>
                      </a:r>
                      <a:r>
                        <a:rPr lang="en-US" sz="1300" baseline="0" smtClean="0">
                          <a:latin typeface="Times New Roman" panose="02020603050405020304" pitchFamily="18" charset="0"/>
                          <a:cs typeface="Times New Roman" panose="02020603050405020304" pitchFamily="18" charset="0"/>
                        </a:rPr>
                        <a:t> uống: Bữa sáng và Bữa trưa (Cao đẳng City of Glassgow)</a:t>
                      </a:r>
                    </a:p>
                    <a:p>
                      <a:r>
                        <a:rPr lang="en-US" sz="1300" baseline="0" smtClean="0">
                          <a:latin typeface="Times New Roman" panose="02020603050405020304" pitchFamily="18" charset="0"/>
                          <a:cs typeface="Times New Roman" panose="02020603050405020304" pitchFamily="18" charset="0"/>
                        </a:rPr>
                        <a:t>Chỗ ở: Chỗ ở riêng bên trong khuôn viên trường</a:t>
                      </a:r>
                    </a:p>
                    <a:p>
                      <a:r>
                        <a:rPr lang="en-US" sz="1300" baseline="0" smtClean="0">
                          <a:latin typeface="Times New Roman" panose="02020603050405020304" pitchFamily="18" charset="0"/>
                          <a:cs typeface="Times New Roman" panose="02020603050405020304" pitchFamily="18" charset="0"/>
                        </a:rPr>
                        <a:t>Bảo vệ và giám sát</a:t>
                      </a:r>
                    </a:p>
                    <a:p>
                      <a:r>
                        <a:rPr lang="en-US" sz="1300" baseline="0" smtClean="0">
                          <a:latin typeface="Times New Roman" panose="02020603050405020304" pitchFamily="18" charset="0"/>
                          <a:cs typeface="Times New Roman" panose="02020603050405020304" pitchFamily="18" charset="0"/>
                        </a:rPr>
                        <a:t>Tất cả tài liệu học tập</a:t>
                      </a:r>
                    </a:p>
                    <a:p>
                      <a:r>
                        <a:rPr lang="en-US" sz="1300" smtClean="0">
                          <a:latin typeface="Times New Roman" panose="02020603050405020304" pitchFamily="18" charset="0"/>
                          <a:cs typeface="Times New Roman" panose="02020603050405020304" pitchFamily="18" charset="0"/>
                        </a:rPr>
                        <a:t>Chứng</a:t>
                      </a:r>
                      <a:r>
                        <a:rPr lang="en-US" sz="1300" baseline="0" smtClean="0">
                          <a:latin typeface="Times New Roman" panose="02020603050405020304" pitchFamily="18" charset="0"/>
                          <a:cs typeface="Times New Roman" panose="02020603050405020304" pitchFamily="18" charset="0"/>
                        </a:rPr>
                        <a:t> chỉ của trường và báo cáo tiến độ</a:t>
                      </a:r>
                      <a:endParaRPr lang="en-US" sz="1300">
                        <a:latin typeface="Times New Roman" panose="02020603050405020304" pitchFamily="18" charset="0"/>
                        <a:cs typeface="Times New Roman" panose="02020603050405020304" pitchFamily="18" charset="0"/>
                      </a:endParaRPr>
                    </a:p>
                  </a:txBody>
                  <a:tcPr/>
                </a:tc>
              </a:tr>
            </a:tbl>
          </a:graphicData>
        </a:graphic>
      </p:graphicFrame>
    </p:spTree>
    <p:extLst>
      <p:ext uri="{BB962C8B-B14F-4D97-AF65-F5344CB8AC3E}">
        <p14:creationId xmlns:p14="http://schemas.microsoft.com/office/powerpoint/2010/main" val="30334575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48E7850-38BD-494F-AB59-155A59FCAF1A}"/>
              </a:ext>
            </a:extLst>
          </p:cNvPr>
          <p:cNvSpPr>
            <a:spLocks noGrp="1"/>
          </p:cNvSpPr>
          <p:nvPr>
            <p:ph type="title"/>
          </p:nvPr>
        </p:nvSpPr>
        <p:spPr>
          <a:xfrm>
            <a:off x="676656" y="909661"/>
            <a:ext cx="10616184" cy="706964"/>
          </a:xfrm>
        </p:spPr>
        <p:txBody>
          <a:bodyPr/>
          <a:lstStyle/>
          <a:p>
            <a:r>
              <a:rPr lang="en-SG" b="1" dirty="0"/>
              <a:t>2 weeks English (Hospitality/Tourism/Culinary) </a:t>
            </a:r>
            <a:br>
              <a:rPr lang="en-SG" b="1" dirty="0"/>
            </a:br>
            <a:r>
              <a:rPr lang="en-SG" b="1" dirty="0"/>
              <a:t>and UK Culture Study Tour</a:t>
            </a:r>
            <a:endParaRPr lang="en-SG" dirty="0"/>
          </a:p>
        </p:txBody>
      </p:sp>
      <p:sp>
        <p:nvSpPr>
          <p:cNvPr id="4" name="TextBox 3">
            <a:extLst>
              <a:ext uri="{FF2B5EF4-FFF2-40B4-BE49-F238E27FC236}">
                <a16:creationId xmlns="" xmlns:a16="http://schemas.microsoft.com/office/drawing/2014/main" id="{CB885D46-5A24-4751-B82D-DBBC9035420F}"/>
              </a:ext>
            </a:extLst>
          </p:cNvPr>
          <p:cNvSpPr txBox="1"/>
          <p:nvPr/>
        </p:nvSpPr>
        <p:spPr>
          <a:xfrm>
            <a:off x="1430031" y="3456710"/>
            <a:ext cx="1205948" cy="596348"/>
          </a:xfrm>
          <a:prstGeom prst="rect">
            <a:avLst/>
          </a:prstGeom>
          <a:solidFill>
            <a:schemeClr val="bg1"/>
          </a:solidFill>
        </p:spPr>
        <p:txBody>
          <a:bodyPr wrap="square" rtlCol="0">
            <a:spAutoFit/>
          </a:bodyPr>
          <a:lstStyle/>
          <a:p>
            <a:endParaRPr lang="en-SG" dirty="0"/>
          </a:p>
        </p:txBody>
      </p:sp>
      <p:graphicFrame>
        <p:nvGraphicFramePr>
          <p:cNvPr id="5" name="Table 4"/>
          <p:cNvGraphicFramePr>
            <a:graphicFrameLocks noGrp="1"/>
          </p:cNvGraphicFramePr>
          <p:nvPr>
            <p:extLst>
              <p:ext uri="{D42A27DB-BD31-4B8C-83A1-F6EECF244321}">
                <p14:modId xmlns:p14="http://schemas.microsoft.com/office/powerpoint/2010/main" val="1645290064"/>
              </p:ext>
            </p:extLst>
          </p:nvPr>
        </p:nvGraphicFramePr>
        <p:xfrm>
          <a:off x="521953" y="2796573"/>
          <a:ext cx="11130785" cy="2301240"/>
        </p:xfrm>
        <a:graphic>
          <a:graphicData uri="http://schemas.openxmlformats.org/drawingml/2006/table">
            <a:tbl>
              <a:tblPr firstRow="1" bandRow="1">
                <a:tableStyleId>{5C22544A-7EE6-4342-B048-85BDC9FD1C3A}</a:tableStyleId>
              </a:tblPr>
              <a:tblGrid>
                <a:gridCol w="801849"/>
                <a:gridCol w="1334987"/>
                <a:gridCol w="796505"/>
                <a:gridCol w="796504"/>
                <a:gridCol w="1054527"/>
                <a:gridCol w="998436"/>
                <a:gridCol w="5347977"/>
              </a:tblGrid>
              <a:tr h="333324">
                <a:tc gridSpan="7">
                  <a:txBody>
                    <a:bodyPr/>
                    <a:lstStyle/>
                    <a:p>
                      <a:r>
                        <a:rPr lang="en-US" sz="1600" smtClean="0">
                          <a:latin typeface="Times New Roman" panose="02020603050405020304" pitchFamily="18" charset="0"/>
                          <a:cs typeface="Times New Roman" panose="02020603050405020304" pitchFamily="18" charset="0"/>
                        </a:rPr>
                        <a:t>Tour</a:t>
                      </a:r>
                      <a:r>
                        <a:rPr lang="en-US" sz="1600" baseline="0" smtClean="0">
                          <a:latin typeface="Times New Roman" panose="02020603050405020304" pitchFamily="18" charset="0"/>
                          <a:cs typeface="Times New Roman" panose="02020603050405020304" pitchFamily="18" charset="0"/>
                        </a:rPr>
                        <a:t> học tập văn hóa nước Anh (Ngành khách sạn/ Du lịch/ Ẩm Thực) và Vương quốc Anh</a:t>
                      </a:r>
                      <a:endParaRPr lang="en-US" sz="1600">
                        <a:latin typeface="Times New Roman" panose="02020603050405020304" pitchFamily="18" charset="0"/>
                        <a:cs typeface="Times New Roman" panose="02020603050405020304" pitchFamily="18" charset="0"/>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416953">
                <a:tc>
                  <a:txBody>
                    <a:bodyPr/>
                    <a:lstStyle/>
                    <a:p>
                      <a:pPr algn="ctr"/>
                      <a:r>
                        <a:rPr lang="en-US" sz="1300" smtClean="0">
                          <a:latin typeface="Times New Roman" panose="02020603050405020304" pitchFamily="18" charset="0"/>
                          <a:cs typeface="Times New Roman" panose="02020603050405020304" pitchFamily="18" charset="0"/>
                        </a:rPr>
                        <a:t>Thời</a:t>
                      </a:r>
                      <a:r>
                        <a:rPr lang="en-US" sz="1300" baseline="0" smtClean="0">
                          <a:latin typeface="Times New Roman" panose="02020603050405020304" pitchFamily="18" charset="0"/>
                          <a:cs typeface="Times New Roman" panose="02020603050405020304" pitchFamily="18" charset="0"/>
                        </a:rPr>
                        <a:t> gian</a:t>
                      </a:r>
                      <a:endParaRPr lang="en-US" sz="1300">
                        <a:latin typeface="Times New Roman" panose="02020603050405020304" pitchFamily="18" charset="0"/>
                        <a:cs typeface="Times New Roman" panose="02020603050405020304" pitchFamily="18" charset="0"/>
                      </a:endParaRPr>
                    </a:p>
                  </a:txBody>
                  <a:tcPr anchor="ctr"/>
                </a:tc>
                <a:tc>
                  <a:txBody>
                    <a:bodyPr/>
                    <a:lstStyle/>
                    <a:p>
                      <a:pPr algn="ctr"/>
                      <a:r>
                        <a:rPr lang="en-US" sz="1300" smtClean="0">
                          <a:latin typeface="Times New Roman" panose="02020603050405020304" pitchFamily="18" charset="0"/>
                          <a:cs typeface="Times New Roman" panose="02020603050405020304" pitchFamily="18" charset="0"/>
                        </a:rPr>
                        <a:t>Ngày</a:t>
                      </a:r>
                      <a:endParaRPr lang="en-US" sz="1300">
                        <a:latin typeface="Times New Roman" panose="02020603050405020304" pitchFamily="18" charset="0"/>
                        <a:cs typeface="Times New Roman" panose="02020603050405020304" pitchFamily="18" charset="0"/>
                      </a:endParaRPr>
                    </a:p>
                  </a:txBody>
                  <a:tcPr anchor="ctr"/>
                </a:tc>
                <a:tc>
                  <a:txBody>
                    <a:bodyPr/>
                    <a:lstStyle/>
                    <a:p>
                      <a:pPr algn="ctr"/>
                      <a:r>
                        <a:rPr lang="en-US" sz="1300" smtClean="0">
                          <a:latin typeface="Times New Roman" panose="02020603050405020304" pitchFamily="18" charset="0"/>
                          <a:cs typeface="Times New Roman" panose="02020603050405020304" pitchFamily="18" charset="0"/>
                        </a:rPr>
                        <a:t>Độ</a:t>
                      </a:r>
                      <a:r>
                        <a:rPr lang="en-US" sz="1300" baseline="0" smtClean="0">
                          <a:latin typeface="Times New Roman" panose="02020603050405020304" pitchFamily="18" charset="0"/>
                          <a:cs typeface="Times New Roman" panose="02020603050405020304" pitchFamily="18" charset="0"/>
                        </a:rPr>
                        <a:t> tuổi</a:t>
                      </a:r>
                      <a:endParaRPr lang="en-US" sz="1300">
                        <a:latin typeface="Times New Roman" panose="02020603050405020304" pitchFamily="18" charset="0"/>
                        <a:cs typeface="Times New Roman" panose="02020603050405020304" pitchFamily="18" charset="0"/>
                      </a:endParaRPr>
                    </a:p>
                  </a:txBody>
                  <a:tcPr anchor="ctr"/>
                </a:tc>
                <a:tc>
                  <a:txBody>
                    <a:bodyPr/>
                    <a:lstStyle/>
                    <a:p>
                      <a:pPr algn="ctr"/>
                      <a:r>
                        <a:rPr lang="en-US" sz="1300" kern="1200" spc="-100" smtClean="0">
                          <a:latin typeface="Times New Roman" panose="02020603050405020304" pitchFamily="18" charset="0"/>
                          <a:cs typeface="Times New Roman" panose="02020603050405020304" pitchFamily="18" charset="0"/>
                        </a:rPr>
                        <a:t>Số</a:t>
                      </a:r>
                      <a:r>
                        <a:rPr lang="en-US" sz="1300" kern="1200" spc="-100" baseline="0" smtClean="0">
                          <a:latin typeface="Times New Roman" panose="02020603050405020304" pitchFamily="18" charset="0"/>
                          <a:cs typeface="Times New Roman" panose="02020603050405020304" pitchFamily="18" charset="0"/>
                        </a:rPr>
                        <a:t> tiết Tiếng Anh</a:t>
                      </a:r>
                      <a:endParaRPr lang="en-US" sz="1300" kern="1200" spc="-100">
                        <a:latin typeface="Times New Roman" panose="02020603050405020304" pitchFamily="18" charset="0"/>
                        <a:cs typeface="Times New Roman" panose="02020603050405020304" pitchFamily="18" charset="0"/>
                      </a:endParaRPr>
                    </a:p>
                  </a:txBody>
                  <a:tcPr anchor="ctr"/>
                </a:tc>
                <a:tc>
                  <a:txBody>
                    <a:bodyPr/>
                    <a:lstStyle/>
                    <a:p>
                      <a:pPr algn="ctr"/>
                      <a:r>
                        <a:rPr lang="en-US" sz="1300" smtClean="0">
                          <a:latin typeface="Times New Roman" panose="02020603050405020304" pitchFamily="18" charset="0"/>
                          <a:cs typeface="Times New Roman" panose="02020603050405020304" pitchFamily="18" charset="0"/>
                        </a:rPr>
                        <a:t>Hoạt</a:t>
                      </a:r>
                      <a:r>
                        <a:rPr lang="en-US" sz="1300" baseline="0" smtClean="0">
                          <a:latin typeface="Times New Roman" panose="02020603050405020304" pitchFamily="18" charset="0"/>
                          <a:cs typeface="Times New Roman" panose="02020603050405020304" pitchFamily="18" charset="0"/>
                        </a:rPr>
                        <a:t> động dạy nghề</a:t>
                      </a:r>
                      <a:endParaRPr lang="en-US" sz="1300">
                        <a:latin typeface="Times New Roman" panose="02020603050405020304" pitchFamily="18" charset="0"/>
                        <a:cs typeface="Times New Roman" panose="02020603050405020304" pitchFamily="18" charset="0"/>
                      </a:endParaRPr>
                    </a:p>
                  </a:txBody>
                  <a:tcPr anchor="ctr"/>
                </a:tc>
                <a:tc>
                  <a:txBody>
                    <a:bodyPr/>
                    <a:lstStyle/>
                    <a:p>
                      <a:pPr algn="ctr"/>
                      <a:r>
                        <a:rPr lang="en-US" sz="1300" smtClean="0">
                          <a:latin typeface="Times New Roman" panose="02020603050405020304" pitchFamily="18" charset="0"/>
                          <a:cs typeface="Times New Roman" panose="02020603050405020304" pitchFamily="18" charset="0"/>
                        </a:rPr>
                        <a:t>Hoạt</a:t>
                      </a:r>
                      <a:r>
                        <a:rPr lang="en-US" sz="1300" baseline="0" smtClean="0">
                          <a:latin typeface="Times New Roman" panose="02020603050405020304" pitchFamily="18" charset="0"/>
                          <a:cs typeface="Times New Roman" panose="02020603050405020304" pitchFamily="18" charset="0"/>
                        </a:rPr>
                        <a:t> động tối</a:t>
                      </a:r>
                      <a:endParaRPr lang="en-US" sz="1300">
                        <a:latin typeface="Times New Roman" panose="02020603050405020304" pitchFamily="18" charset="0"/>
                        <a:cs typeface="Times New Roman" panose="02020603050405020304" pitchFamily="18" charset="0"/>
                      </a:endParaRPr>
                    </a:p>
                  </a:txBody>
                  <a:tcPr anchor="ctr"/>
                </a:tc>
                <a:tc>
                  <a:txBody>
                    <a:bodyPr/>
                    <a:lstStyle/>
                    <a:p>
                      <a:pPr algn="l"/>
                      <a:r>
                        <a:rPr lang="en-US" sz="1300" smtClean="0">
                          <a:latin typeface="Times New Roman" panose="02020603050405020304" pitchFamily="18" charset="0"/>
                          <a:cs typeface="Times New Roman" panose="02020603050405020304" pitchFamily="18" charset="0"/>
                        </a:rPr>
                        <a:t>Khóa</a:t>
                      </a:r>
                      <a:r>
                        <a:rPr lang="en-US" sz="1300" baseline="0" smtClean="0">
                          <a:latin typeface="Times New Roman" panose="02020603050405020304" pitchFamily="18" charset="0"/>
                          <a:cs typeface="Times New Roman" panose="02020603050405020304" pitchFamily="18" charset="0"/>
                        </a:rPr>
                        <a:t> học bao gồm:</a:t>
                      </a:r>
                      <a:endParaRPr lang="en-US" sz="1300">
                        <a:latin typeface="Times New Roman" panose="02020603050405020304" pitchFamily="18" charset="0"/>
                        <a:cs typeface="Times New Roman" panose="02020603050405020304" pitchFamily="18" charset="0"/>
                      </a:endParaRPr>
                    </a:p>
                  </a:txBody>
                  <a:tcPr anchor="ctr"/>
                </a:tc>
              </a:tr>
              <a:tr h="1418104">
                <a:tc>
                  <a:txBody>
                    <a:bodyPr/>
                    <a:lstStyle/>
                    <a:p>
                      <a:pPr algn="ctr"/>
                      <a:r>
                        <a:rPr lang="en-US" sz="1300" smtClean="0">
                          <a:latin typeface="Times New Roman" panose="02020603050405020304" pitchFamily="18" charset="0"/>
                          <a:cs typeface="Times New Roman" panose="02020603050405020304" pitchFamily="18" charset="0"/>
                        </a:rPr>
                        <a:t>2 tuần</a:t>
                      </a:r>
                      <a:endParaRPr lang="en-US" sz="1300">
                        <a:latin typeface="Times New Roman" panose="02020603050405020304" pitchFamily="18" charset="0"/>
                        <a:cs typeface="Times New Roman" panose="02020603050405020304" pitchFamily="18" charset="0"/>
                      </a:endParaRPr>
                    </a:p>
                  </a:txBody>
                  <a:tcPr/>
                </a:tc>
                <a:tc>
                  <a:txBody>
                    <a:bodyPr/>
                    <a:lstStyle/>
                    <a:p>
                      <a:endParaRPr lang="en-US" sz="1300">
                        <a:latin typeface="Times New Roman" panose="02020603050405020304" pitchFamily="18" charset="0"/>
                        <a:cs typeface="Times New Roman" panose="02020603050405020304" pitchFamily="18" charset="0"/>
                      </a:endParaRPr>
                    </a:p>
                  </a:txBody>
                  <a:tcPr/>
                </a:tc>
                <a:tc>
                  <a:txBody>
                    <a:bodyPr/>
                    <a:lstStyle/>
                    <a:p>
                      <a:r>
                        <a:rPr lang="en-US" sz="1300" smtClean="0">
                          <a:latin typeface="Times New Roman" panose="02020603050405020304" pitchFamily="18" charset="0"/>
                          <a:cs typeface="Times New Roman" panose="02020603050405020304" pitchFamily="18" charset="0"/>
                        </a:rPr>
                        <a:t>Tối</a:t>
                      </a:r>
                      <a:r>
                        <a:rPr lang="en-US" sz="1300" baseline="0" smtClean="0">
                          <a:latin typeface="Times New Roman" panose="02020603050405020304" pitchFamily="18" charset="0"/>
                          <a:cs typeface="Times New Roman" panose="02020603050405020304" pitchFamily="18" charset="0"/>
                        </a:rPr>
                        <a:t> thiểu 16 tuổi</a:t>
                      </a:r>
                      <a:endParaRPr lang="en-US" sz="1300">
                        <a:latin typeface="Times New Roman" panose="02020603050405020304" pitchFamily="18" charset="0"/>
                        <a:cs typeface="Times New Roman" panose="02020603050405020304" pitchFamily="18" charset="0"/>
                      </a:endParaRPr>
                    </a:p>
                  </a:txBody>
                  <a:tcPr/>
                </a:tc>
                <a:tc>
                  <a:txBody>
                    <a:bodyPr/>
                    <a:lstStyle/>
                    <a:p>
                      <a:r>
                        <a:rPr lang="en-US" sz="1300" smtClean="0">
                          <a:latin typeface="Times New Roman" panose="02020603050405020304" pitchFamily="18" charset="0"/>
                          <a:cs typeface="Times New Roman" panose="02020603050405020304" pitchFamily="18" charset="0"/>
                        </a:rPr>
                        <a:t>15 giờ</a:t>
                      </a:r>
                      <a:r>
                        <a:rPr lang="en-US" sz="1300" baseline="0" smtClean="0">
                          <a:latin typeface="Times New Roman" panose="02020603050405020304" pitchFamily="18" charset="0"/>
                          <a:cs typeface="Times New Roman" panose="02020603050405020304" pitchFamily="18" charset="0"/>
                        </a:rPr>
                        <a:t> mỗi tuần</a:t>
                      </a:r>
                      <a:endParaRPr lang="en-US" sz="1300">
                        <a:latin typeface="Times New Roman" panose="02020603050405020304" pitchFamily="18" charset="0"/>
                        <a:cs typeface="Times New Roman" panose="02020603050405020304" pitchFamily="18" charset="0"/>
                      </a:endParaRPr>
                    </a:p>
                  </a:txBody>
                  <a:tcPr/>
                </a:tc>
                <a:tc>
                  <a:txBody>
                    <a:bodyPr/>
                    <a:lstStyle/>
                    <a:p>
                      <a:r>
                        <a:rPr lang="en-US" sz="1300" smtClean="0">
                          <a:latin typeface="Times New Roman" panose="02020603050405020304" pitchFamily="18" charset="0"/>
                          <a:cs typeface="Times New Roman" panose="02020603050405020304" pitchFamily="18" charset="0"/>
                        </a:rPr>
                        <a:t>3 buổi</a:t>
                      </a:r>
                      <a:r>
                        <a:rPr lang="en-US" sz="1300" baseline="0" smtClean="0">
                          <a:latin typeface="Times New Roman" panose="02020603050405020304" pitchFamily="18" charset="0"/>
                          <a:cs typeface="Times New Roman" panose="02020603050405020304" pitchFamily="18" charset="0"/>
                        </a:rPr>
                        <a:t> chiều mỗi tuần trong lớp học nghề và 2 buổi chiều thăm quan công nghiệp</a:t>
                      </a:r>
                      <a:endParaRPr lang="en-US" sz="1300">
                        <a:latin typeface="Times New Roman" panose="02020603050405020304" pitchFamily="18" charset="0"/>
                        <a:cs typeface="Times New Roman" panose="02020603050405020304" pitchFamily="18" charset="0"/>
                      </a:endParaRPr>
                    </a:p>
                  </a:txBody>
                  <a:tcPr/>
                </a:tc>
                <a:tc>
                  <a:txBody>
                    <a:bodyPr/>
                    <a:lstStyle/>
                    <a:p>
                      <a:r>
                        <a:rPr lang="en-US" sz="1300" smtClean="0">
                          <a:latin typeface="Times New Roman" panose="02020603050405020304" pitchFamily="18" charset="0"/>
                          <a:cs typeface="Times New Roman" panose="02020603050405020304" pitchFamily="18" charset="0"/>
                        </a:rPr>
                        <a:t>2 mỗi</a:t>
                      </a:r>
                      <a:r>
                        <a:rPr lang="en-US" sz="1300" baseline="0" smtClean="0">
                          <a:latin typeface="Times New Roman" panose="02020603050405020304" pitchFamily="18" charset="0"/>
                          <a:cs typeface="Times New Roman" panose="02020603050405020304" pitchFamily="18" charset="0"/>
                        </a:rPr>
                        <a:t> tuần</a:t>
                      </a:r>
                      <a:endParaRPr lang="en-US" sz="1300">
                        <a:latin typeface="Times New Roman" panose="02020603050405020304" pitchFamily="18" charset="0"/>
                        <a:cs typeface="Times New Roman" panose="02020603050405020304" pitchFamily="18" charset="0"/>
                      </a:endParaRPr>
                    </a:p>
                  </a:txBody>
                  <a:tcPr/>
                </a:tc>
                <a:tc>
                  <a:txBody>
                    <a:bodyPr/>
                    <a:lstStyle/>
                    <a:p>
                      <a:r>
                        <a:rPr lang="en-US" sz="1300" smtClean="0">
                          <a:latin typeface="Times New Roman" panose="02020603050405020304" pitchFamily="18" charset="0"/>
                          <a:cs typeface="Times New Roman" panose="02020603050405020304" pitchFamily="18" charset="0"/>
                        </a:rPr>
                        <a:t>Ăn</a:t>
                      </a:r>
                      <a:r>
                        <a:rPr lang="en-US" sz="1300" baseline="0" smtClean="0">
                          <a:latin typeface="Times New Roman" panose="02020603050405020304" pitchFamily="18" charset="0"/>
                          <a:cs typeface="Times New Roman" panose="02020603050405020304" pitchFamily="18" charset="0"/>
                        </a:rPr>
                        <a:t> uống: Bữa sáng và Bữa trưa (Cao đẳng City of Glassgow)</a:t>
                      </a:r>
                    </a:p>
                    <a:p>
                      <a:r>
                        <a:rPr lang="en-US" sz="1300" baseline="0" smtClean="0">
                          <a:latin typeface="Times New Roman" panose="02020603050405020304" pitchFamily="18" charset="0"/>
                          <a:cs typeface="Times New Roman" panose="02020603050405020304" pitchFamily="18" charset="0"/>
                        </a:rPr>
                        <a:t>Chỗ ở: Chỗ ở riêng bên trong khuôn viên trường</a:t>
                      </a:r>
                    </a:p>
                    <a:p>
                      <a:r>
                        <a:rPr lang="en-US" sz="1300" baseline="0" smtClean="0">
                          <a:latin typeface="Times New Roman" panose="02020603050405020304" pitchFamily="18" charset="0"/>
                          <a:cs typeface="Times New Roman" panose="02020603050405020304" pitchFamily="18" charset="0"/>
                        </a:rPr>
                        <a:t>Bảo vệ và giám sát</a:t>
                      </a:r>
                    </a:p>
                    <a:p>
                      <a:r>
                        <a:rPr lang="en-US" sz="1300" baseline="0" smtClean="0">
                          <a:latin typeface="Times New Roman" panose="02020603050405020304" pitchFamily="18" charset="0"/>
                          <a:cs typeface="Times New Roman" panose="02020603050405020304" pitchFamily="18" charset="0"/>
                        </a:rPr>
                        <a:t>Tất cả tài liệu học tập</a:t>
                      </a:r>
                    </a:p>
                    <a:p>
                      <a:r>
                        <a:rPr lang="en-US" sz="1300" smtClean="0">
                          <a:latin typeface="Times New Roman" panose="02020603050405020304" pitchFamily="18" charset="0"/>
                          <a:cs typeface="Times New Roman" panose="02020603050405020304" pitchFamily="18" charset="0"/>
                        </a:rPr>
                        <a:t>Chứng</a:t>
                      </a:r>
                      <a:r>
                        <a:rPr lang="en-US" sz="1300" baseline="0" smtClean="0">
                          <a:latin typeface="Times New Roman" panose="02020603050405020304" pitchFamily="18" charset="0"/>
                          <a:cs typeface="Times New Roman" panose="02020603050405020304" pitchFamily="18" charset="0"/>
                        </a:rPr>
                        <a:t> chỉ của trường và báo cáo tiến độ</a:t>
                      </a:r>
                      <a:endParaRPr lang="en-US" sz="1300">
                        <a:latin typeface="Times New Roman" panose="02020603050405020304" pitchFamily="18" charset="0"/>
                        <a:cs typeface="Times New Roman" panose="02020603050405020304" pitchFamily="18" charset="0"/>
                      </a:endParaRPr>
                    </a:p>
                  </a:txBody>
                  <a:tcPr/>
                </a:tc>
              </a:tr>
            </a:tbl>
          </a:graphicData>
        </a:graphic>
      </p:graphicFrame>
    </p:spTree>
    <p:extLst>
      <p:ext uri="{BB962C8B-B14F-4D97-AF65-F5344CB8AC3E}">
        <p14:creationId xmlns:p14="http://schemas.microsoft.com/office/powerpoint/2010/main" val="24314037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48E7850-38BD-494F-AB59-155A59FCAF1A}"/>
              </a:ext>
            </a:extLst>
          </p:cNvPr>
          <p:cNvSpPr>
            <a:spLocks noGrp="1"/>
          </p:cNvSpPr>
          <p:nvPr>
            <p:ph type="title"/>
          </p:nvPr>
        </p:nvSpPr>
        <p:spPr/>
        <p:txBody>
          <a:bodyPr/>
          <a:lstStyle/>
          <a:p>
            <a:r>
              <a:rPr lang="en-SG" dirty="0"/>
              <a:t>City of Glasgow College (CoGC)</a:t>
            </a:r>
          </a:p>
        </p:txBody>
      </p:sp>
      <p:sp>
        <p:nvSpPr>
          <p:cNvPr id="3" name="Content Placeholder 2">
            <a:extLst>
              <a:ext uri="{FF2B5EF4-FFF2-40B4-BE49-F238E27FC236}">
                <a16:creationId xmlns="" xmlns:a16="http://schemas.microsoft.com/office/drawing/2014/main" id="{3FA274DD-60BA-4AFB-8F82-C7481A7B5A75}"/>
              </a:ext>
            </a:extLst>
          </p:cNvPr>
          <p:cNvSpPr>
            <a:spLocks noGrp="1"/>
          </p:cNvSpPr>
          <p:nvPr>
            <p:ph idx="1"/>
          </p:nvPr>
        </p:nvSpPr>
        <p:spPr>
          <a:xfrm>
            <a:off x="433986" y="2468031"/>
            <a:ext cx="8257032" cy="3883936"/>
          </a:xfrm>
        </p:spPr>
        <p:txBody>
          <a:bodyPr>
            <a:normAutofit fontScale="92500" lnSpcReduction="20000"/>
          </a:bodyPr>
          <a:lstStyle/>
          <a:p>
            <a:pPr algn="just"/>
            <a:r>
              <a:rPr lang="en-SG" sz="2600" smtClean="0">
                <a:solidFill>
                  <a:schemeClr val="tx1"/>
                </a:solidFill>
                <a:latin typeface="Times New Roman" panose="02020603050405020304" pitchFamily="18" charset="0"/>
                <a:cs typeface="Times New Roman" panose="02020603050405020304" pitchFamily="18" charset="0"/>
              </a:rPr>
              <a:t>Trường Cao đẳng City of Glasgow là trường cao đẳng lớn nhất và đa dạng nhất tại Scotland. Đây là trường Cao đẳng hàng đầu Vương quốc Anh về Kỹ năng và là tổ hợp số một ở Scotland về thành tích của sinh viên trong lĩnh vực giáo dục Đại học và Cao học kết hợp.</a:t>
            </a:r>
          </a:p>
          <a:p>
            <a:pPr algn="just"/>
            <a:r>
              <a:rPr lang="en-SG" sz="2600" smtClean="0">
                <a:solidFill>
                  <a:schemeClr val="tx1"/>
                </a:solidFill>
                <a:latin typeface="Times New Roman" panose="02020603050405020304" pitchFamily="18" charset="0"/>
                <a:cs typeface="Times New Roman" panose="02020603050405020304" pitchFamily="18" charset="0"/>
              </a:rPr>
              <a:t>Có hơn 26.000 sinh viên đến từ hơn 130 quốc gia.</a:t>
            </a:r>
          </a:p>
          <a:p>
            <a:pPr algn="just"/>
            <a:r>
              <a:rPr lang="en-SG" sz="2600" smtClean="0">
                <a:solidFill>
                  <a:schemeClr val="tx1"/>
                </a:solidFill>
                <a:latin typeface="Times New Roman" panose="02020603050405020304" pitchFamily="18" charset="0"/>
                <a:cs typeface="Times New Roman" panose="02020603050405020304" pitchFamily="18" charset="0"/>
              </a:rPr>
              <a:t>Có hơn 2.600 chương trình học trong các môn học khác nhau.</a:t>
            </a:r>
          </a:p>
          <a:p>
            <a:pPr algn="just"/>
            <a:r>
              <a:rPr lang="en-SG" sz="2600" smtClean="0">
                <a:solidFill>
                  <a:schemeClr val="tx1"/>
                </a:solidFill>
                <a:latin typeface="Times New Roman" panose="02020603050405020304" pitchFamily="18" charset="0"/>
                <a:cs typeface="Times New Roman" panose="02020603050405020304" pitchFamily="18" charset="0"/>
              </a:rPr>
              <a:t>Kết nối với 1.500 đối tác trong lĩnh vực công nghiệp và 85 đối tác quốc tế.</a:t>
            </a:r>
          </a:p>
          <a:p>
            <a:pPr algn="just"/>
            <a:r>
              <a:rPr lang="en-SG" sz="2600" smtClean="0">
                <a:solidFill>
                  <a:schemeClr val="tx1"/>
                </a:solidFill>
                <a:latin typeface="Times New Roman" panose="02020603050405020304" pitchFamily="18" charset="0"/>
                <a:cs typeface="Times New Roman" panose="02020603050405020304" pitchFamily="18" charset="0"/>
              </a:rPr>
              <a:t>Trường Cao đẳng nổi tiếng với nhiều sinh viên giành được những giải thưởng trong nước và quốc tế</a:t>
            </a:r>
            <a:endParaRPr lang="en-SG" sz="2600" dirty="0">
              <a:solidFill>
                <a:schemeClr val="tx1"/>
              </a:solidFill>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stretch>
            <a:fillRect/>
          </a:stretch>
        </p:blipFill>
        <p:spPr>
          <a:xfrm>
            <a:off x="8784705" y="2468031"/>
            <a:ext cx="2921859" cy="1728000"/>
          </a:xfrm>
          <a:prstGeom prst="rect">
            <a:avLst/>
          </a:prstGeom>
        </p:spPr>
      </p:pic>
      <p:pic>
        <p:nvPicPr>
          <p:cNvPr id="8" name="Picture 7"/>
          <p:cNvPicPr>
            <a:picLocks noChangeAspect="1"/>
          </p:cNvPicPr>
          <p:nvPr/>
        </p:nvPicPr>
        <p:blipFill>
          <a:blip r:embed="rId3"/>
          <a:stretch>
            <a:fillRect/>
          </a:stretch>
        </p:blipFill>
        <p:spPr>
          <a:xfrm>
            <a:off x="8764170" y="4477663"/>
            <a:ext cx="2962927" cy="1728000"/>
          </a:xfrm>
          <a:prstGeom prst="rect">
            <a:avLst/>
          </a:prstGeom>
        </p:spPr>
      </p:pic>
    </p:spTree>
    <p:extLst>
      <p:ext uri="{BB962C8B-B14F-4D97-AF65-F5344CB8AC3E}">
        <p14:creationId xmlns:p14="http://schemas.microsoft.com/office/powerpoint/2010/main" val="10127453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48E7850-38BD-494F-AB59-155A59FCAF1A}"/>
              </a:ext>
            </a:extLst>
          </p:cNvPr>
          <p:cNvSpPr>
            <a:spLocks noGrp="1"/>
          </p:cNvSpPr>
          <p:nvPr>
            <p:ph type="title"/>
          </p:nvPr>
        </p:nvSpPr>
        <p:spPr>
          <a:xfrm>
            <a:off x="804457" y="918805"/>
            <a:ext cx="10332935" cy="706964"/>
          </a:xfrm>
        </p:spPr>
        <p:txBody>
          <a:bodyPr/>
          <a:lstStyle/>
          <a:p>
            <a:r>
              <a:rPr lang="en-SG" b="1" dirty="0"/>
              <a:t>1 week English (Business Related Workshops) and UK Culture Study Tour</a:t>
            </a:r>
            <a:endParaRPr lang="en-SG" dirty="0"/>
          </a:p>
        </p:txBody>
      </p:sp>
      <p:pic>
        <p:nvPicPr>
          <p:cNvPr id="4" name="Picture 3"/>
          <p:cNvPicPr>
            <a:picLocks noChangeAspect="1"/>
          </p:cNvPicPr>
          <p:nvPr/>
        </p:nvPicPr>
        <p:blipFill>
          <a:blip r:embed="rId2"/>
          <a:stretch>
            <a:fillRect/>
          </a:stretch>
        </p:blipFill>
        <p:spPr>
          <a:xfrm>
            <a:off x="563688" y="2712408"/>
            <a:ext cx="11012616" cy="2002294"/>
          </a:xfrm>
          <a:prstGeom prst="rect">
            <a:avLst/>
          </a:prstGeom>
        </p:spPr>
      </p:pic>
      <p:sp>
        <p:nvSpPr>
          <p:cNvPr id="5" name="TextBox 4">
            <a:extLst>
              <a:ext uri="{FF2B5EF4-FFF2-40B4-BE49-F238E27FC236}">
                <a16:creationId xmlns="" xmlns:a16="http://schemas.microsoft.com/office/drawing/2014/main" id="{F6999837-1AEF-4319-8FE6-977268AD6CD4}"/>
              </a:ext>
            </a:extLst>
          </p:cNvPr>
          <p:cNvSpPr txBox="1"/>
          <p:nvPr/>
        </p:nvSpPr>
        <p:spPr>
          <a:xfrm>
            <a:off x="1430031" y="3429000"/>
            <a:ext cx="1205948" cy="596348"/>
          </a:xfrm>
          <a:prstGeom prst="rect">
            <a:avLst/>
          </a:prstGeom>
          <a:solidFill>
            <a:schemeClr val="bg1"/>
          </a:solidFill>
        </p:spPr>
        <p:txBody>
          <a:bodyPr wrap="square" rtlCol="0">
            <a:spAutoFit/>
          </a:bodyPr>
          <a:lstStyle/>
          <a:p>
            <a:endParaRPr lang="en-SG" dirty="0"/>
          </a:p>
        </p:txBody>
      </p:sp>
    </p:spTree>
    <p:extLst>
      <p:ext uri="{BB962C8B-B14F-4D97-AF65-F5344CB8AC3E}">
        <p14:creationId xmlns:p14="http://schemas.microsoft.com/office/powerpoint/2010/main" val="19840905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48E7850-38BD-494F-AB59-155A59FCAF1A}"/>
              </a:ext>
            </a:extLst>
          </p:cNvPr>
          <p:cNvSpPr>
            <a:spLocks noGrp="1"/>
          </p:cNvSpPr>
          <p:nvPr>
            <p:ph type="title"/>
          </p:nvPr>
        </p:nvSpPr>
        <p:spPr>
          <a:xfrm>
            <a:off x="832104" y="891373"/>
            <a:ext cx="9363456" cy="706964"/>
          </a:xfrm>
        </p:spPr>
        <p:txBody>
          <a:bodyPr/>
          <a:lstStyle/>
          <a:p>
            <a:r>
              <a:rPr lang="en-SG" b="1" dirty="0"/>
              <a:t>Fees Payable Per Student (English and UK Culture Study Tour)</a:t>
            </a:r>
            <a:endParaRPr lang="en-SG" dirty="0"/>
          </a:p>
        </p:txBody>
      </p:sp>
      <p:sp>
        <p:nvSpPr>
          <p:cNvPr id="3" name="TextBox 2"/>
          <p:cNvSpPr txBox="1"/>
          <p:nvPr/>
        </p:nvSpPr>
        <p:spPr>
          <a:xfrm>
            <a:off x="627791" y="3249098"/>
            <a:ext cx="10994234" cy="2677656"/>
          </a:xfrm>
          <a:prstGeom prst="rect">
            <a:avLst/>
          </a:prstGeom>
          <a:noFill/>
        </p:spPr>
        <p:txBody>
          <a:bodyPr wrap="square" rtlCol="0">
            <a:spAutoFit/>
          </a:bodyPr>
          <a:lstStyle/>
          <a:p>
            <a:r>
              <a:rPr lang="en-US" sz="1400" b="1" dirty="0">
                <a:latin typeface="+mj-lt"/>
              </a:rPr>
              <a:t>The fees include the followings:</a:t>
            </a:r>
          </a:p>
          <a:p>
            <a:endParaRPr lang="en-US" sz="1400" b="1" dirty="0">
              <a:latin typeface="+mj-lt"/>
            </a:endParaRPr>
          </a:p>
          <a:p>
            <a:pPr marL="285750" indent="-285750" algn="just">
              <a:buFont typeface="Wingdings" panose="05000000000000000000" pitchFamily="2" charset="2"/>
              <a:buChar char="§"/>
            </a:pPr>
            <a:r>
              <a:rPr lang="en-US" sz="1400" dirty="0">
                <a:latin typeface="+mj-lt"/>
              </a:rPr>
              <a:t>Hall of Residence accommodation for  students (either single or twin sharing rooms and are subject to availability) </a:t>
            </a:r>
          </a:p>
          <a:p>
            <a:pPr algn="just"/>
            <a:endParaRPr lang="en-US" sz="1400" dirty="0">
              <a:latin typeface="+mj-lt"/>
            </a:endParaRPr>
          </a:p>
          <a:p>
            <a:pPr marL="285750" indent="-285750" algn="just">
              <a:buFont typeface="Wingdings" panose="05000000000000000000" pitchFamily="2" charset="2"/>
              <a:buChar char="§"/>
            </a:pPr>
            <a:r>
              <a:rPr lang="en-SG" sz="1400" dirty="0">
                <a:latin typeface="+mj-lt"/>
              </a:rPr>
              <a:t>All course materials, cultural visits, food provisions (breakfast &amp; lunch) and transportation, including to and from Glasgow Airport</a:t>
            </a:r>
          </a:p>
          <a:p>
            <a:pPr marL="285750" indent="-285750" algn="just">
              <a:buFont typeface="Wingdings" panose="05000000000000000000" pitchFamily="2" charset="2"/>
              <a:buChar char="§"/>
            </a:pPr>
            <a:endParaRPr lang="en-SG" sz="1400" dirty="0">
              <a:latin typeface="+mj-lt"/>
            </a:endParaRPr>
          </a:p>
          <a:p>
            <a:pPr algn="just"/>
            <a:r>
              <a:rPr lang="en-SG" sz="1400" b="1" dirty="0">
                <a:latin typeface="+mj-lt"/>
              </a:rPr>
              <a:t>Note: </a:t>
            </a:r>
          </a:p>
          <a:p>
            <a:pPr algn="just"/>
            <a:r>
              <a:rPr lang="en-SG" sz="1400" dirty="0">
                <a:latin typeface="+mj-lt"/>
              </a:rPr>
              <a:t>City of Glasgow College will provide complimentary accommodation for one teacher to stay in a single room.</a:t>
            </a:r>
          </a:p>
          <a:p>
            <a:pPr algn="just"/>
            <a:endParaRPr lang="en-SG" sz="1400" dirty="0">
              <a:latin typeface="+mj-lt"/>
            </a:endParaRPr>
          </a:p>
          <a:p>
            <a:pPr algn="just"/>
            <a:r>
              <a:rPr lang="en-SG" sz="1400" dirty="0">
                <a:latin typeface="+mj-lt"/>
              </a:rPr>
              <a:t>Check out the following link to determine if a visa will be required for your trip</a:t>
            </a:r>
            <a:r>
              <a:rPr lang="en-US" sz="1400" dirty="0">
                <a:latin typeface="+mj-lt"/>
              </a:rPr>
              <a:t> </a:t>
            </a:r>
          </a:p>
          <a:p>
            <a:pPr algn="just"/>
            <a:r>
              <a:rPr lang="en-US" sz="1400" dirty="0">
                <a:solidFill>
                  <a:srgbClr val="0000FF"/>
                </a:solidFill>
                <a:latin typeface="+mj-lt"/>
                <a:hlinkClick r:id="rId2"/>
              </a:rPr>
              <a:t>https://www.gov.uk/check-uk-visa</a:t>
            </a:r>
            <a:endParaRPr lang="en-US" sz="1400" dirty="0">
              <a:solidFill>
                <a:srgbClr val="0000FF"/>
              </a:solidFill>
              <a:latin typeface="+mj-lt"/>
            </a:endParaRPr>
          </a:p>
        </p:txBody>
      </p:sp>
      <p:pic>
        <p:nvPicPr>
          <p:cNvPr id="5" name="Picture 4"/>
          <p:cNvPicPr>
            <a:picLocks noChangeAspect="1"/>
          </p:cNvPicPr>
          <p:nvPr/>
        </p:nvPicPr>
        <p:blipFill>
          <a:blip r:embed="rId3"/>
          <a:stretch>
            <a:fillRect/>
          </a:stretch>
        </p:blipFill>
        <p:spPr>
          <a:xfrm>
            <a:off x="627791" y="2504839"/>
            <a:ext cx="4273393" cy="567545"/>
          </a:xfrm>
          <a:prstGeom prst="rect">
            <a:avLst/>
          </a:prstGeom>
        </p:spPr>
      </p:pic>
    </p:spTree>
    <p:extLst>
      <p:ext uri="{BB962C8B-B14F-4D97-AF65-F5344CB8AC3E}">
        <p14:creationId xmlns:p14="http://schemas.microsoft.com/office/powerpoint/2010/main" val="41136331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48E7850-38BD-494F-AB59-155A59FCAF1A}"/>
              </a:ext>
            </a:extLst>
          </p:cNvPr>
          <p:cNvSpPr>
            <a:spLocks noGrp="1"/>
          </p:cNvSpPr>
          <p:nvPr>
            <p:ph type="title"/>
          </p:nvPr>
        </p:nvSpPr>
        <p:spPr>
          <a:xfrm>
            <a:off x="804457" y="918805"/>
            <a:ext cx="10332935" cy="706964"/>
          </a:xfrm>
        </p:spPr>
        <p:txBody>
          <a:bodyPr/>
          <a:lstStyle/>
          <a:p>
            <a:r>
              <a:rPr lang="en-SG" b="1" dirty="0"/>
              <a:t>1 week Global Studies - Project Based Learning Study Tour</a:t>
            </a:r>
            <a:endParaRPr lang="en-SG" dirty="0"/>
          </a:p>
        </p:txBody>
      </p:sp>
      <p:pic>
        <p:nvPicPr>
          <p:cNvPr id="5" name="Picture 4"/>
          <p:cNvPicPr>
            <a:picLocks noChangeAspect="1"/>
          </p:cNvPicPr>
          <p:nvPr/>
        </p:nvPicPr>
        <p:blipFill>
          <a:blip r:embed="rId2"/>
          <a:stretch>
            <a:fillRect/>
          </a:stretch>
        </p:blipFill>
        <p:spPr>
          <a:xfrm>
            <a:off x="630936" y="2755392"/>
            <a:ext cx="11018519" cy="2584704"/>
          </a:xfrm>
          <a:prstGeom prst="rect">
            <a:avLst/>
          </a:prstGeom>
        </p:spPr>
      </p:pic>
    </p:spTree>
    <p:extLst>
      <p:ext uri="{BB962C8B-B14F-4D97-AF65-F5344CB8AC3E}">
        <p14:creationId xmlns:p14="http://schemas.microsoft.com/office/powerpoint/2010/main" val="8589865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48E7850-38BD-494F-AB59-155A59FCAF1A}"/>
              </a:ext>
            </a:extLst>
          </p:cNvPr>
          <p:cNvSpPr>
            <a:spLocks noGrp="1"/>
          </p:cNvSpPr>
          <p:nvPr>
            <p:ph type="title"/>
          </p:nvPr>
        </p:nvSpPr>
        <p:spPr>
          <a:xfrm>
            <a:off x="804457" y="918805"/>
            <a:ext cx="10332935" cy="706964"/>
          </a:xfrm>
        </p:spPr>
        <p:txBody>
          <a:bodyPr/>
          <a:lstStyle/>
          <a:p>
            <a:r>
              <a:rPr lang="en-SG" b="1" dirty="0"/>
              <a:t>2 weeks Global Studies - Project Based Learning Study Tour</a:t>
            </a:r>
            <a:endParaRPr lang="en-SG" dirty="0"/>
          </a:p>
        </p:txBody>
      </p:sp>
      <p:pic>
        <p:nvPicPr>
          <p:cNvPr id="3" name="Picture 2"/>
          <p:cNvPicPr>
            <a:picLocks noChangeAspect="1"/>
          </p:cNvPicPr>
          <p:nvPr/>
        </p:nvPicPr>
        <p:blipFill>
          <a:blip r:embed="rId2"/>
          <a:stretch>
            <a:fillRect/>
          </a:stretch>
        </p:blipFill>
        <p:spPr>
          <a:xfrm>
            <a:off x="650063" y="2600928"/>
            <a:ext cx="10981105" cy="3598704"/>
          </a:xfrm>
          <a:prstGeom prst="rect">
            <a:avLst/>
          </a:prstGeom>
        </p:spPr>
      </p:pic>
    </p:spTree>
    <p:extLst>
      <p:ext uri="{BB962C8B-B14F-4D97-AF65-F5344CB8AC3E}">
        <p14:creationId xmlns:p14="http://schemas.microsoft.com/office/powerpoint/2010/main" val="31518211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48E7850-38BD-494F-AB59-155A59FCAF1A}"/>
              </a:ext>
            </a:extLst>
          </p:cNvPr>
          <p:cNvSpPr>
            <a:spLocks noGrp="1"/>
          </p:cNvSpPr>
          <p:nvPr>
            <p:ph type="title"/>
          </p:nvPr>
        </p:nvSpPr>
        <p:spPr>
          <a:xfrm>
            <a:off x="786384" y="973669"/>
            <a:ext cx="9427464" cy="706964"/>
          </a:xfrm>
        </p:spPr>
        <p:txBody>
          <a:bodyPr/>
          <a:lstStyle/>
          <a:p>
            <a:r>
              <a:rPr lang="en-SG" b="1" dirty="0"/>
              <a:t>Fees Payable Per Student (Global Studies - Project Based Learning Study Tour)</a:t>
            </a:r>
            <a:endParaRPr lang="en-SG" dirty="0"/>
          </a:p>
        </p:txBody>
      </p:sp>
      <p:sp>
        <p:nvSpPr>
          <p:cNvPr id="3" name="TextBox 2"/>
          <p:cNvSpPr txBox="1"/>
          <p:nvPr/>
        </p:nvSpPr>
        <p:spPr>
          <a:xfrm>
            <a:off x="591215" y="3651434"/>
            <a:ext cx="10994234" cy="3108543"/>
          </a:xfrm>
          <a:prstGeom prst="rect">
            <a:avLst/>
          </a:prstGeom>
          <a:noFill/>
        </p:spPr>
        <p:txBody>
          <a:bodyPr wrap="square" rtlCol="0">
            <a:spAutoFit/>
          </a:bodyPr>
          <a:lstStyle/>
          <a:p>
            <a:r>
              <a:rPr lang="en-US" sz="1400" b="1" dirty="0">
                <a:latin typeface="+mj-lt"/>
              </a:rPr>
              <a:t>The fees include the followings:</a:t>
            </a:r>
          </a:p>
          <a:p>
            <a:endParaRPr lang="en-US" sz="1400" b="1" dirty="0">
              <a:latin typeface="+mj-lt"/>
            </a:endParaRPr>
          </a:p>
          <a:p>
            <a:pPr marL="285750" indent="-285750" algn="just">
              <a:buFont typeface="Wingdings" panose="05000000000000000000" pitchFamily="2" charset="2"/>
              <a:buChar char="§"/>
            </a:pPr>
            <a:r>
              <a:rPr lang="en-US" sz="1400" dirty="0">
                <a:latin typeface="+mj-lt"/>
              </a:rPr>
              <a:t>Hall of Residence accommodation for  students (either single or twin sharing rooms and are subject to availability) </a:t>
            </a:r>
          </a:p>
          <a:p>
            <a:pPr algn="just"/>
            <a:endParaRPr lang="en-US" sz="1400" dirty="0">
              <a:latin typeface="+mj-lt"/>
            </a:endParaRPr>
          </a:p>
          <a:p>
            <a:pPr marL="285750" indent="-285750" algn="just">
              <a:buFont typeface="Wingdings" panose="05000000000000000000" pitchFamily="2" charset="2"/>
              <a:buChar char="§"/>
            </a:pPr>
            <a:r>
              <a:rPr lang="en-SG" sz="1400" dirty="0">
                <a:latin typeface="+mj-lt"/>
              </a:rPr>
              <a:t>All course materials, cultural visits, food provisions (breakfast &amp; lunch) and transportation, including to and from Glasgow Airport</a:t>
            </a:r>
          </a:p>
          <a:p>
            <a:pPr algn="just"/>
            <a:endParaRPr lang="en-SG" sz="1400" dirty="0">
              <a:latin typeface="+mj-lt"/>
            </a:endParaRPr>
          </a:p>
          <a:p>
            <a:pPr algn="just"/>
            <a:r>
              <a:rPr lang="en-SG" sz="1400" dirty="0">
                <a:latin typeface="+mj-lt"/>
              </a:rPr>
              <a:t>*If a translator is required, there will be an additional fee.</a:t>
            </a:r>
          </a:p>
          <a:p>
            <a:pPr marL="285750" indent="-285750" algn="just">
              <a:buFont typeface="Wingdings" panose="05000000000000000000" pitchFamily="2" charset="2"/>
              <a:buChar char="§"/>
            </a:pPr>
            <a:endParaRPr lang="en-SG" sz="1400" dirty="0">
              <a:latin typeface="+mj-lt"/>
            </a:endParaRPr>
          </a:p>
          <a:p>
            <a:pPr algn="just"/>
            <a:r>
              <a:rPr lang="en-SG" sz="1400" b="1" dirty="0">
                <a:latin typeface="+mj-lt"/>
              </a:rPr>
              <a:t>Note: </a:t>
            </a:r>
          </a:p>
          <a:p>
            <a:pPr algn="just"/>
            <a:r>
              <a:rPr lang="en-SG" sz="1400" dirty="0">
                <a:latin typeface="+mj-lt"/>
              </a:rPr>
              <a:t>City of Glasgow College will provide complimentary accommodation for one teacher to stay in a single room.</a:t>
            </a:r>
          </a:p>
          <a:p>
            <a:pPr algn="just"/>
            <a:endParaRPr lang="en-SG" sz="1400" dirty="0">
              <a:latin typeface="+mj-lt"/>
            </a:endParaRPr>
          </a:p>
          <a:p>
            <a:pPr algn="just"/>
            <a:r>
              <a:rPr lang="en-SG" sz="1400" dirty="0">
                <a:latin typeface="+mj-lt"/>
              </a:rPr>
              <a:t>Check out the following link to determine if a visa will be required for your trip</a:t>
            </a:r>
            <a:r>
              <a:rPr lang="en-US" sz="1400" dirty="0">
                <a:latin typeface="+mj-lt"/>
              </a:rPr>
              <a:t> </a:t>
            </a:r>
          </a:p>
          <a:p>
            <a:pPr algn="just"/>
            <a:r>
              <a:rPr lang="en-US" sz="1400" dirty="0">
                <a:solidFill>
                  <a:srgbClr val="0000FF"/>
                </a:solidFill>
                <a:latin typeface="+mj-lt"/>
                <a:hlinkClick r:id="rId2"/>
              </a:rPr>
              <a:t>https://www.gov.uk/check-uk-visa</a:t>
            </a:r>
            <a:endParaRPr lang="en-US" sz="1400" dirty="0">
              <a:solidFill>
                <a:srgbClr val="0000FF"/>
              </a:solidFill>
              <a:latin typeface="+mj-lt"/>
            </a:endParaRPr>
          </a:p>
        </p:txBody>
      </p:sp>
      <p:pic>
        <p:nvPicPr>
          <p:cNvPr id="6" name="Picture 5"/>
          <p:cNvPicPr>
            <a:picLocks noChangeAspect="1"/>
          </p:cNvPicPr>
          <p:nvPr/>
        </p:nvPicPr>
        <p:blipFill>
          <a:blip r:embed="rId3"/>
          <a:stretch>
            <a:fillRect/>
          </a:stretch>
        </p:blipFill>
        <p:spPr>
          <a:xfrm>
            <a:off x="591215" y="2405135"/>
            <a:ext cx="5792707" cy="1048320"/>
          </a:xfrm>
          <a:prstGeom prst="rect">
            <a:avLst/>
          </a:prstGeom>
        </p:spPr>
      </p:pic>
    </p:spTree>
    <p:extLst>
      <p:ext uri="{BB962C8B-B14F-4D97-AF65-F5344CB8AC3E}">
        <p14:creationId xmlns:p14="http://schemas.microsoft.com/office/powerpoint/2010/main" val="5055443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48E7850-38BD-494F-AB59-155A59FCAF1A}"/>
              </a:ext>
            </a:extLst>
          </p:cNvPr>
          <p:cNvSpPr>
            <a:spLocks noGrp="1"/>
          </p:cNvSpPr>
          <p:nvPr>
            <p:ph type="title"/>
          </p:nvPr>
        </p:nvSpPr>
        <p:spPr/>
        <p:txBody>
          <a:bodyPr/>
          <a:lstStyle/>
          <a:p>
            <a:r>
              <a:rPr lang="en-SG" b="1" dirty="0"/>
              <a:t/>
            </a:r>
            <a:br>
              <a:rPr lang="en-SG" b="1" dirty="0"/>
            </a:br>
            <a:r>
              <a:rPr lang="en-SG" b="1" dirty="0"/>
              <a:t>Study Tour </a:t>
            </a:r>
            <a:br>
              <a:rPr lang="en-SG" b="1" dirty="0"/>
            </a:br>
            <a:r>
              <a:rPr lang="en-SG" dirty="0"/>
              <a:t>-</a:t>
            </a:r>
            <a:r>
              <a:rPr lang="en-SG" sz="2600" dirty="0"/>
              <a:t>Important Points to Note</a:t>
            </a:r>
            <a:r>
              <a:rPr lang="en-SG" b="1" dirty="0"/>
              <a:t/>
            </a:r>
            <a:br>
              <a:rPr lang="en-SG" b="1" dirty="0"/>
            </a:br>
            <a:endParaRPr lang="en-SG" dirty="0"/>
          </a:p>
        </p:txBody>
      </p:sp>
      <p:sp>
        <p:nvSpPr>
          <p:cNvPr id="3" name="TextBox 2"/>
          <p:cNvSpPr txBox="1"/>
          <p:nvPr/>
        </p:nvSpPr>
        <p:spPr>
          <a:xfrm>
            <a:off x="487251" y="2987314"/>
            <a:ext cx="11217498" cy="2446824"/>
          </a:xfrm>
          <a:prstGeom prst="rect">
            <a:avLst/>
          </a:prstGeom>
          <a:noFill/>
        </p:spPr>
        <p:txBody>
          <a:bodyPr wrap="square" rtlCol="0">
            <a:spAutoFit/>
          </a:bodyPr>
          <a:lstStyle/>
          <a:p>
            <a:pPr marL="285750" indent="-285750">
              <a:buFont typeface="Wingdings" panose="05000000000000000000" pitchFamily="2" charset="2"/>
              <a:buChar char="§"/>
            </a:pPr>
            <a:r>
              <a:rPr lang="en-US" sz="1700" dirty="0"/>
              <a:t>Students could be attending classes depending on the needs of the school. </a:t>
            </a:r>
            <a:r>
              <a:rPr lang="en-SG" sz="1700" dirty="0"/>
              <a:t>Study Tours which do not include English Language are also available. </a:t>
            </a:r>
            <a:r>
              <a:rPr lang="en-SG" sz="1700" b="1" dirty="0"/>
              <a:t>Any subject is available upon request of the College.</a:t>
            </a:r>
          </a:p>
          <a:p>
            <a:endParaRPr lang="en-US" sz="1700" dirty="0"/>
          </a:p>
          <a:p>
            <a:pPr marL="285750" indent="-285750">
              <a:buFont typeface="Wingdings" panose="05000000000000000000" pitchFamily="2" charset="2"/>
              <a:buChar char="§"/>
            </a:pPr>
            <a:r>
              <a:rPr lang="en-US" sz="1700" dirty="0"/>
              <a:t>Study Tours can only be organised for a minimum of </a:t>
            </a:r>
            <a:r>
              <a:rPr lang="en-US" sz="1700" b="1" dirty="0"/>
              <a:t>15</a:t>
            </a:r>
            <a:r>
              <a:rPr lang="en-US" sz="1700" dirty="0"/>
              <a:t> students. Participants must be over the age of 16.</a:t>
            </a:r>
          </a:p>
          <a:p>
            <a:pPr marL="285750" indent="-285750">
              <a:buFont typeface="Wingdings" panose="05000000000000000000" pitchFamily="2" charset="2"/>
              <a:buChar char="§"/>
            </a:pPr>
            <a:endParaRPr lang="en-US" sz="1700" dirty="0">
              <a:solidFill>
                <a:srgbClr val="FF0000"/>
              </a:solidFill>
            </a:endParaRPr>
          </a:p>
          <a:p>
            <a:pPr marL="285750" indent="-285750">
              <a:buFont typeface="Wingdings" panose="05000000000000000000" pitchFamily="2" charset="2"/>
              <a:buChar char="§"/>
            </a:pPr>
            <a:r>
              <a:rPr lang="en-US" sz="1700" dirty="0"/>
              <a:t>Classes start from 9am to 12 noon , and 1pm to 4pm; schedule is subject to change. </a:t>
            </a:r>
          </a:p>
          <a:p>
            <a:pPr marL="285750" indent="-285750">
              <a:buFont typeface="Wingdings" panose="05000000000000000000" pitchFamily="2" charset="2"/>
              <a:buChar char="§"/>
            </a:pPr>
            <a:endParaRPr lang="en-US" sz="1700" dirty="0">
              <a:solidFill>
                <a:srgbClr val="FF0000"/>
              </a:solidFill>
            </a:endParaRPr>
          </a:p>
          <a:p>
            <a:pPr marL="285750" indent="-285750">
              <a:buFont typeface="Wingdings" panose="05000000000000000000" pitchFamily="2" charset="2"/>
              <a:buChar char="§"/>
            </a:pPr>
            <a:r>
              <a:rPr lang="en-US" sz="1700" dirty="0"/>
              <a:t>All students need to purchase travel insurance prior to travelling to Scotland.</a:t>
            </a:r>
            <a:endParaRPr lang="en-SG" sz="1700" dirty="0"/>
          </a:p>
        </p:txBody>
      </p:sp>
    </p:spTree>
    <p:extLst>
      <p:ext uri="{BB962C8B-B14F-4D97-AF65-F5344CB8AC3E}">
        <p14:creationId xmlns:p14="http://schemas.microsoft.com/office/powerpoint/2010/main" val="21899530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48E7850-38BD-494F-AB59-155A59FCAF1A}"/>
              </a:ext>
            </a:extLst>
          </p:cNvPr>
          <p:cNvSpPr>
            <a:spLocks noGrp="1"/>
          </p:cNvSpPr>
          <p:nvPr>
            <p:ph type="title"/>
          </p:nvPr>
        </p:nvSpPr>
        <p:spPr/>
        <p:txBody>
          <a:bodyPr/>
          <a:lstStyle/>
          <a:p>
            <a:r>
              <a:rPr lang="en-SG" b="1" dirty="0"/>
              <a:t>Accommodation </a:t>
            </a:r>
            <a:endParaRPr lang="en-SG" dirty="0"/>
          </a:p>
        </p:txBody>
      </p:sp>
      <p:sp>
        <p:nvSpPr>
          <p:cNvPr id="3" name="TextBox 2"/>
          <p:cNvSpPr txBox="1"/>
          <p:nvPr/>
        </p:nvSpPr>
        <p:spPr>
          <a:xfrm>
            <a:off x="654584" y="2535866"/>
            <a:ext cx="8013928" cy="3724096"/>
          </a:xfrm>
          <a:prstGeom prst="rect">
            <a:avLst/>
          </a:prstGeom>
          <a:noFill/>
        </p:spPr>
        <p:txBody>
          <a:bodyPr wrap="square" rtlCol="0">
            <a:spAutoFit/>
          </a:bodyPr>
          <a:lstStyle/>
          <a:p>
            <a:pPr marL="285750" indent="-285750">
              <a:buFont typeface="Arial" panose="020B0604020202020204" pitchFamily="34" charset="0"/>
              <a:buChar char="•"/>
            </a:pPr>
            <a:r>
              <a:rPr lang="en-GB" sz="1700" dirty="0"/>
              <a:t>Students undertaking our short term programmes will stay in the brand new, on campus student accommodation located on the River Clyde.  This accommodation block is part of the City of Glasgow College  £228 million campus development.</a:t>
            </a:r>
          </a:p>
          <a:p>
            <a:pPr marL="285750" indent="-285750">
              <a:buFont typeface="Arial" panose="020B0604020202020204" pitchFamily="34" charset="0"/>
              <a:buChar char="•"/>
            </a:pPr>
            <a:endParaRPr lang="en-GB" sz="1700" dirty="0"/>
          </a:p>
          <a:p>
            <a:pPr marL="285750" indent="-285750">
              <a:buFont typeface="Arial" panose="020B0604020202020204" pitchFamily="34" charset="0"/>
              <a:buChar char="•"/>
            </a:pPr>
            <a:r>
              <a:rPr lang="en-GB" sz="1700" dirty="0"/>
              <a:t>Accommodation at Riverside Campus are subject to availability. In the event if the rooms are fully booked, City of Glasgow College will arrange accommodation at St’ Luke Terrace.</a:t>
            </a:r>
          </a:p>
          <a:p>
            <a:pPr marL="285750" indent="-285750">
              <a:buFont typeface="Arial" panose="020B0604020202020204" pitchFamily="34" charset="0"/>
              <a:buChar char="•"/>
            </a:pPr>
            <a:endParaRPr lang="en-GB" sz="1700" dirty="0"/>
          </a:p>
          <a:p>
            <a:pPr marL="285750" indent="-285750">
              <a:buFont typeface="Arial" panose="020B0604020202020204" pitchFamily="34" charset="0"/>
              <a:buChar char="•"/>
            </a:pPr>
            <a:r>
              <a:rPr lang="en-GB" sz="1700" dirty="0"/>
              <a:t>Rooms can be either single or twin sharing. Due to the high demand at Riverside Campus, students are encouraged to confirm their trip </a:t>
            </a:r>
            <a:r>
              <a:rPr lang="en-GB" sz="1700" b="1" dirty="0"/>
              <a:t>7 weeks </a:t>
            </a:r>
            <a:r>
              <a:rPr lang="en-GB" sz="1700" dirty="0"/>
              <a:t>in advance. </a:t>
            </a:r>
          </a:p>
          <a:p>
            <a:endParaRPr lang="en-GB" sz="1600" dirty="0"/>
          </a:p>
          <a:p>
            <a:endParaRPr lang="en-US" sz="1600" dirty="0"/>
          </a:p>
        </p:txBody>
      </p:sp>
      <p:pic>
        <p:nvPicPr>
          <p:cNvPr id="4" name="Picture 3"/>
          <p:cNvPicPr>
            <a:picLocks noChangeAspect="1"/>
          </p:cNvPicPr>
          <p:nvPr/>
        </p:nvPicPr>
        <p:blipFill>
          <a:blip r:embed="rId2"/>
          <a:stretch>
            <a:fillRect/>
          </a:stretch>
        </p:blipFill>
        <p:spPr>
          <a:xfrm>
            <a:off x="8907081" y="4604011"/>
            <a:ext cx="2811319" cy="1524000"/>
          </a:xfrm>
          <a:prstGeom prst="rect">
            <a:avLst/>
          </a:prstGeom>
        </p:spPr>
      </p:pic>
      <p:pic>
        <p:nvPicPr>
          <p:cNvPr id="5" name="Picture 4"/>
          <p:cNvPicPr>
            <a:picLocks noChangeAspect="1"/>
          </p:cNvPicPr>
          <p:nvPr/>
        </p:nvPicPr>
        <p:blipFill>
          <a:blip r:embed="rId3"/>
          <a:stretch>
            <a:fillRect/>
          </a:stretch>
        </p:blipFill>
        <p:spPr>
          <a:xfrm>
            <a:off x="8907082" y="2407096"/>
            <a:ext cx="2811319" cy="1728000"/>
          </a:xfrm>
          <a:prstGeom prst="rect">
            <a:avLst/>
          </a:prstGeom>
        </p:spPr>
      </p:pic>
      <p:sp>
        <p:nvSpPr>
          <p:cNvPr id="6" name="Rectangle 5"/>
          <p:cNvSpPr/>
          <p:nvPr/>
        </p:nvSpPr>
        <p:spPr>
          <a:xfrm>
            <a:off x="8907081" y="4122341"/>
            <a:ext cx="2811319" cy="481670"/>
          </a:xfrm>
          <a:prstGeom prst="rect">
            <a:avLst/>
          </a:prstGeom>
        </p:spPr>
        <p:txBody>
          <a:bodyPr wrap="square">
            <a:spAutoFit/>
          </a:bodyPr>
          <a:lstStyle/>
          <a:p>
            <a:pPr>
              <a:lnSpc>
                <a:spcPct val="115000"/>
              </a:lnSpc>
              <a:spcAft>
                <a:spcPts val="0"/>
              </a:spcAft>
            </a:pPr>
            <a:r>
              <a:rPr lang="en-GB" sz="1100" b="1" i="1" dirty="0">
                <a:latin typeface="Calibri" panose="020F0502020204030204" pitchFamily="34" charset="0"/>
                <a:ea typeface="Times New Roman" panose="02020603050405020304" pitchFamily="18" charset="0"/>
                <a:cs typeface="Segoe UI" panose="020B0502040204020203" pitchFamily="34" charset="0"/>
              </a:rPr>
              <a:t>Riverside Campus (accommodation block is on the right hand side)</a:t>
            </a:r>
            <a:endParaRPr lang="en-SG" sz="1100" dirty="0">
              <a:effectLst/>
              <a:latin typeface="Times New Roman" panose="02020603050405020304" pitchFamily="18" charset="0"/>
              <a:ea typeface="Times New Roman" panose="02020603050405020304" pitchFamily="18" charset="0"/>
            </a:endParaRPr>
          </a:p>
        </p:txBody>
      </p:sp>
      <p:sp>
        <p:nvSpPr>
          <p:cNvPr id="8" name="Rectangle 7"/>
          <p:cNvSpPr/>
          <p:nvPr/>
        </p:nvSpPr>
        <p:spPr>
          <a:xfrm>
            <a:off x="8907081" y="6115256"/>
            <a:ext cx="2725975" cy="287002"/>
          </a:xfrm>
          <a:prstGeom prst="rect">
            <a:avLst/>
          </a:prstGeom>
        </p:spPr>
        <p:txBody>
          <a:bodyPr wrap="square">
            <a:spAutoFit/>
          </a:bodyPr>
          <a:lstStyle/>
          <a:p>
            <a:pPr>
              <a:lnSpc>
                <a:spcPct val="115000"/>
              </a:lnSpc>
              <a:spcAft>
                <a:spcPts val="0"/>
              </a:spcAft>
            </a:pPr>
            <a:r>
              <a:rPr lang="en-GB" sz="1100" b="1" i="1" dirty="0">
                <a:latin typeface="Calibri" panose="020F0502020204030204" pitchFamily="34" charset="0"/>
                <a:ea typeface="Times New Roman" panose="02020603050405020304" pitchFamily="18" charset="0"/>
                <a:cs typeface="Segoe UI" panose="020B0502040204020203" pitchFamily="34" charset="0"/>
              </a:rPr>
              <a:t>St Luke’s Terrace </a:t>
            </a:r>
            <a:endParaRPr lang="en-SG" sz="11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9020764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48E7850-38BD-494F-AB59-155A59FCAF1A}"/>
              </a:ext>
            </a:extLst>
          </p:cNvPr>
          <p:cNvSpPr>
            <a:spLocks noGrp="1"/>
          </p:cNvSpPr>
          <p:nvPr>
            <p:ph type="title"/>
          </p:nvPr>
        </p:nvSpPr>
        <p:spPr/>
        <p:txBody>
          <a:bodyPr/>
          <a:lstStyle/>
          <a:p>
            <a:r>
              <a:rPr lang="en-SG" b="1" dirty="0"/>
              <a:t>Study Tours</a:t>
            </a:r>
            <a:endParaRPr lang="en-SG" dirty="0"/>
          </a:p>
        </p:txBody>
      </p:sp>
      <p:sp>
        <p:nvSpPr>
          <p:cNvPr id="3" name="TextBox 2"/>
          <p:cNvSpPr txBox="1"/>
          <p:nvPr/>
        </p:nvSpPr>
        <p:spPr>
          <a:xfrm>
            <a:off x="553792" y="2446986"/>
            <a:ext cx="11217498" cy="923330"/>
          </a:xfrm>
          <a:prstGeom prst="rect">
            <a:avLst/>
          </a:prstGeom>
          <a:noFill/>
        </p:spPr>
        <p:txBody>
          <a:bodyPr wrap="square" rtlCol="0">
            <a:spAutoFit/>
          </a:bodyPr>
          <a:lstStyle/>
          <a:p>
            <a:endParaRPr lang="en-US" dirty="0"/>
          </a:p>
          <a:p>
            <a:pPr marL="285750" indent="-285750" algn="just">
              <a:buFont typeface="Wingdings" panose="05000000000000000000" pitchFamily="2" charset="2"/>
              <a:buChar char="§"/>
            </a:pPr>
            <a:r>
              <a:rPr lang="en-US" dirty="0"/>
              <a:t>Participants will attain a </a:t>
            </a:r>
            <a:r>
              <a:rPr lang="en-US" b="1" dirty="0"/>
              <a:t>Certificate of Participation </a:t>
            </a:r>
            <a:r>
              <a:rPr lang="en-US" dirty="0"/>
              <a:t>after they complete their immersion experiences at City of Glasgow College. </a:t>
            </a:r>
          </a:p>
        </p:txBody>
      </p:sp>
    </p:spTree>
    <p:extLst>
      <p:ext uri="{BB962C8B-B14F-4D97-AF65-F5344CB8AC3E}">
        <p14:creationId xmlns:p14="http://schemas.microsoft.com/office/powerpoint/2010/main" val="9682211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48E7850-38BD-494F-AB59-155A59FCAF1A}"/>
              </a:ext>
            </a:extLst>
          </p:cNvPr>
          <p:cNvSpPr>
            <a:spLocks noGrp="1"/>
          </p:cNvSpPr>
          <p:nvPr>
            <p:ph type="title"/>
          </p:nvPr>
        </p:nvSpPr>
        <p:spPr>
          <a:xfrm>
            <a:off x="1045226" y="946237"/>
            <a:ext cx="8825659" cy="706964"/>
          </a:xfrm>
        </p:spPr>
        <p:txBody>
          <a:bodyPr/>
          <a:lstStyle/>
          <a:p>
            <a:r>
              <a:rPr lang="en-SG" dirty="0"/>
              <a:t>City of Glasgow College International Activities</a:t>
            </a:r>
          </a:p>
        </p:txBody>
      </p:sp>
      <p:pic>
        <p:nvPicPr>
          <p:cNvPr id="6" name="Picture 5"/>
          <p:cNvPicPr>
            <a:picLocks noChangeAspect="1"/>
          </p:cNvPicPr>
          <p:nvPr/>
        </p:nvPicPr>
        <p:blipFill>
          <a:blip r:embed="rId2"/>
          <a:stretch>
            <a:fillRect/>
          </a:stretch>
        </p:blipFill>
        <p:spPr>
          <a:xfrm>
            <a:off x="170121" y="2371060"/>
            <a:ext cx="11600121" cy="4348716"/>
          </a:xfrm>
          <a:prstGeom prst="rect">
            <a:avLst/>
          </a:prstGeom>
        </p:spPr>
      </p:pic>
    </p:spTree>
    <p:extLst>
      <p:ext uri="{BB962C8B-B14F-4D97-AF65-F5344CB8AC3E}">
        <p14:creationId xmlns:p14="http://schemas.microsoft.com/office/powerpoint/2010/main" val="21636909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38D73874-0BAA-4E1E-AB5E-32D0FD3956E7}"/>
              </a:ext>
            </a:extLst>
          </p:cNvPr>
          <p:cNvSpPr>
            <a:spLocks noGrp="1"/>
          </p:cNvSpPr>
          <p:nvPr>
            <p:ph idx="1"/>
          </p:nvPr>
        </p:nvSpPr>
        <p:spPr>
          <a:xfrm>
            <a:off x="480335" y="2399435"/>
            <a:ext cx="11212705" cy="4048946"/>
          </a:xfrm>
        </p:spPr>
        <p:txBody>
          <a:bodyPr>
            <a:normAutofit fontScale="92500" lnSpcReduction="10000"/>
          </a:bodyPr>
          <a:lstStyle/>
          <a:p>
            <a:pPr fontAlgn="base"/>
            <a:r>
              <a:rPr lang="en-US" sz="2200" smtClean="0">
                <a:solidFill>
                  <a:schemeClr val="tx1"/>
                </a:solidFill>
                <a:latin typeface="Times New Roman" panose="02020603050405020304" pitchFamily="18" charset="0"/>
                <a:cs typeface="Times New Roman" panose="02020603050405020304" pitchFamily="18" charset="0"/>
              </a:rPr>
              <a:t>Sau khi tìm hiểu về những nhu cầu của Trường Cao đẳng Lý Tự Trọng, cả hai trường Cao đẳng Lý Tự Trọng và City of Glasgow đều xác định các lĩnh vực hợp tác sau đây:</a:t>
            </a:r>
          </a:p>
          <a:p>
            <a:pPr marL="857250" lvl="1" indent="-400050" fontAlgn="base">
              <a:buClr>
                <a:schemeClr val="tx1"/>
              </a:buClr>
              <a:buFont typeface="+mj-lt"/>
              <a:buAutoNum type="romanUcPeriod"/>
            </a:pPr>
            <a:r>
              <a:rPr lang="en-SG" sz="2200" smtClean="0">
                <a:solidFill>
                  <a:schemeClr val="tx1"/>
                </a:solidFill>
                <a:latin typeface="Times New Roman" panose="02020603050405020304" pitchFamily="18" charset="0"/>
                <a:cs typeface="Times New Roman" panose="02020603050405020304" pitchFamily="18" charset="0"/>
              </a:rPr>
              <a:t>Cung cấp chứng chỉ chuyên môn hoặc văn bằng của các chương trình học chuyên nghiệp tại Việt Nam</a:t>
            </a:r>
          </a:p>
          <a:p>
            <a:pPr marL="857250" lvl="1" indent="-400050" fontAlgn="base">
              <a:buClr>
                <a:schemeClr val="tx1"/>
              </a:buClr>
              <a:buFont typeface="+mj-lt"/>
              <a:buAutoNum type="romanUcPeriod"/>
            </a:pPr>
            <a:r>
              <a:rPr lang="en-SG" sz="2200" smtClean="0">
                <a:solidFill>
                  <a:schemeClr val="tx1"/>
                </a:solidFill>
                <a:latin typeface="Times New Roman" panose="02020603050405020304" pitchFamily="18" charset="0"/>
                <a:cs typeface="Times New Roman" panose="02020603050405020304" pitchFamily="18" charset="0"/>
              </a:rPr>
              <a:t>Đào tạo giảng viên và/hoặc Các giảng viên khách mời đến từ Trường Cao đẳng City of Glasgow đến và giảng dạy tại trường Cao đẳng Lý Tự Trọng</a:t>
            </a:r>
          </a:p>
          <a:p>
            <a:pPr marL="857250" lvl="1" indent="-400050" fontAlgn="base">
              <a:buClr>
                <a:schemeClr val="tx1"/>
              </a:buClr>
              <a:buFont typeface="+mj-lt"/>
              <a:buAutoNum type="romanUcPeriod"/>
            </a:pPr>
            <a:r>
              <a:rPr lang="en-SG" sz="2200" smtClean="0">
                <a:solidFill>
                  <a:schemeClr val="tx1"/>
                </a:solidFill>
                <a:latin typeface="Times New Roman" panose="02020603050405020304" pitchFamily="18" charset="0"/>
                <a:cs typeface="Times New Roman" panose="02020603050405020304" pitchFamily="18" charset="0"/>
              </a:rPr>
              <a:t>Đào tạo giảng viên tại Trường Cao đẳng City of Glasgow</a:t>
            </a:r>
          </a:p>
          <a:p>
            <a:pPr marL="857250" lvl="1" indent="-400050" fontAlgn="base">
              <a:buClr>
                <a:schemeClr val="tx1"/>
              </a:buClr>
              <a:buFont typeface="+mj-lt"/>
              <a:buAutoNum type="romanUcPeriod"/>
            </a:pPr>
            <a:r>
              <a:rPr lang="en-SG" sz="2200" smtClean="0">
                <a:solidFill>
                  <a:schemeClr val="tx1"/>
                </a:solidFill>
                <a:latin typeface="Times New Roman" panose="02020603050405020304" pitchFamily="18" charset="0"/>
                <a:cs typeface="Times New Roman" panose="02020603050405020304" pitchFamily="18" charset="0"/>
              </a:rPr>
              <a:t>Chương trình Du lịch học tập tại Trường Cao đẳng City of Glasgow</a:t>
            </a:r>
          </a:p>
          <a:p>
            <a:pPr marL="0" indent="0" algn="just">
              <a:buNone/>
            </a:pPr>
            <a:endParaRPr lang="en-US" smtClean="0">
              <a:solidFill>
                <a:srgbClr val="0000FF"/>
              </a:solidFill>
            </a:endParaRPr>
          </a:p>
          <a:p>
            <a:pPr marL="0" indent="0" algn="just">
              <a:buNone/>
            </a:pPr>
            <a:r>
              <a:rPr lang="en-US" sz="1600" b="1" smtClean="0">
                <a:solidFill>
                  <a:schemeClr val="tx1"/>
                </a:solidFill>
                <a:latin typeface="Times New Roman" panose="02020603050405020304" pitchFamily="18" charset="0"/>
                <a:cs typeface="Times New Roman" panose="02020603050405020304" pitchFamily="18" charset="0"/>
              </a:rPr>
              <a:t>Ghi Chú:</a:t>
            </a:r>
            <a:endParaRPr lang="en-US" sz="1600" b="1" dirty="0">
              <a:solidFill>
                <a:schemeClr val="tx1"/>
              </a:solidFill>
              <a:latin typeface="Times New Roman" panose="02020603050405020304" pitchFamily="18" charset="0"/>
              <a:cs typeface="Times New Roman" panose="02020603050405020304" pitchFamily="18" charset="0"/>
            </a:endParaRPr>
          </a:p>
          <a:p>
            <a:pPr marL="0" indent="0" algn="just">
              <a:buNone/>
            </a:pPr>
            <a:r>
              <a:rPr lang="en-US" sz="1600" smtClean="0">
                <a:solidFill>
                  <a:schemeClr val="tx1"/>
                </a:solidFill>
                <a:latin typeface="Times New Roman" panose="02020603050405020304" pitchFamily="18" charset="0"/>
                <a:cs typeface="Times New Roman" panose="02020603050405020304" pitchFamily="18" charset="0"/>
              </a:rPr>
              <a:t>Đối với </a:t>
            </a:r>
            <a:r>
              <a:rPr lang="en-US" sz="1600" dirty="0">
                <a:solidFill>
                  <a:schemeClr val="tx1"/>
                </a:solidFill>
                <a:latin typeface="Times New Roman" panose="02020603050405020304" pitchFamily="18" charset="0"/>
                <a:cs typeface="Times New Roman" panose="02020603050405020304" pitchFamily="18" charset="0"/>
              </a:rPr>
              <a:t>(i</a:t>
            </a:r>
            <a:r>
              <a:rPr lang="en-US" sz="1600">
                <a:solidFill>
                  <a:schemeClr val="tx1"/>
                </a:solidFill>
                <a:latin typeface="Times New Roman" panose="02020603050405020304" pitchFamily="18" charset="0"/>
                <a:cs typeface="Times New Roman" panose="02020603050405020304" pitchFamily="18" charset="0"/>
              </a:rPr>
              <a:t>) </a:t>
            </a:r>
            <a:r>
              <a:rPr lang="en-US" sz="1600" smtClean="0">
                <a:solidFill>
                  <a:schemeClr val="tx1"/>
                </a:solidFill>
                <a:latin typeface="Times New Roman" panose="02020603050405020304" pitchFamily="18" charset="0"/>
                <a:cs typeface="Times New Roman" panose="02020603050405020304" pitchFamily="18" charset="0"/>
              </a:rPr>
              <a:t>và </a:t>
            </a:r>
            <a:r>
              <a:rPr lang="en-US" sz="1600" dirty="0">
                <a:solidFill>
                  <a:schemeClr val="tx1"/>
                </a:solidFill>
                <a:latin typeface="Times New Roman" panose="02020603050405020304" pitchFamily="18" charset="0"/>
                <a:cs typeface="Times New Roman" panose="02020603050405020304" pitchFamily="18" charset="0"/>
              </a:rPr>
              <a:t>(ii</a:t>
            </a:r>
            <a:r>
              <a:rPr lang="en-US" sz="1600">
                <a:solidFill>
                  <a:schemeClr val="tx1"/>
                </a:solidFill>
                <a:latin typeface="Times New Roman" panose="02020603050405020304" pitchFamily="18" charset="0"/>
                <a:cs typeface="Times New Roman" panose="02020603050405020304" pitchFamily="18" charset="0"/>
              </a:rPr>
              <a:t>), </a:t>
            </a:r>
            <a:r>
              <a:rPr lang="en-US" sz="1600" smtClean="0">
                <a:solidFill>
                  <a:schemeClr val="tx1"/>
                </a:solidFill>
                <a:latin typeface="Times New Roman" panose="02020603050405020304" pitchFamily="18" charset="0"/>
                <a:cs typeface="Times New Roman" panose="02020603050405020304" pitchFamily="18" charset="0"/>
              </a:rPr>
              <a:t>xin tham khảo Đề nghị của Trường Cao đẳng City of Glasgow đã gửi vào ngày 03/06/2019</a:t>
            </a:r>
            <a:endParaRPr lang="en-US" sz="1600" dirty="0">
              <a:solidFill>
                <a:schemeClr val="tx1"/>
              </a:solidFill>
              <a:latin typeface="Times New Roman" panose="02020603050405020304" pitchFamily="18" charset="0"/>
              <a:cs typeface="Times New Roman" panose="02020603050405020304" pitchFamily="18" charset="0"/>
            </a:endParaRPr>
          </a:p>
        </p:txBody>
      </p:sp>
      <p:sp>
        <p:nvSpPr>
          <p:cNvPr id="5" name="Title 4">
            <a:extLst>
              <a:ext uri="{FF2B5EF4-FFF2-40B4-BE49-F238E27FC236}">
                <a16:creationId xmlns="" xmlns:a16="http://schemas.microsoft.com/office/drawing/2014/main" id="{B4520A18-4DC8-4475-BD93-F6E57A00F3FC}"/>
              </a:ext>
            </a:extLst>
          </p:cNvPr>
          <p:cNvSpPr>
            <a:spLocks noGrp="1"/>
          </p:cNvSpPr>
          <p:nvPr>
            <p:ph type="title"/>
          </p:nvPr>
        </p:nvSpPr>
        <p:spPr/>
        <p:txBody>
          <a:bodyPr/>
          <a:lstStyle/>
          <a:p>
            <a:r>
              <a:rPr lang="en-SG" dirty="0"/>
              <a:t>Internationalisation Options</a:t>
            </a:r>
          </a:p>
        </p:txBody>
      </p:sp>
    </p:spTree>
    <p:extLst>
      <p:ext uri="{BB962C8B-B14F-4D97-AF65-F5344CB8AC3E}">
        <p14:creationId xmlns:p14="http://schemas.microsoft.com/office/powerpoint/2010/main" val="36475693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 xmlns:a16="http://schemas.microsoft.com/office/drawing/2014/main" id="{B4520A18-4DC8-4475-BD93-F6E57A00F3FC}"/>
              </a:ext>
            </a:extLst>
          </p:cNvPr>
          <p:cNvSpPr>
            <a:spLocks noGrp="1"/>
          </p:cNvSpPr>
          <p:nvPr>
            <p:ph type="title"/>
          </p:nvPr>
        </p:nvSpPr>
        <p:spPr/>
        <p:txBody>
          <a:bodyPr/>
          <a:lstStyle/>
          <a:p>
            <a:r>
              <a:rPr lang="en-SG" dirty="0"/>
              <a:t>Internationalisation Options</a:t>
            </a:r>
          </a:p>
        </p:txBody>
      </p:sp>
      <p:sp>
        <p:nvSpPr>
          <p:cNvPr id="4" name="Content Placeholder 3">
            <a:extLst>
              <a:ext uri="{FF2B5EF4-FFF2-40B4-BE49-F238E27FC236}">
                <a16:creationId xmlns="" xmlns:a16="http://schemas.microsoft.com/office/drawing/2014/main" id="{CE742484-6424-4D35-A7E7-7DE5F83FE75F}"/>
              </a:ext>
            </a:extLst>
          </p:cNvPr>
          <p:cNvSpPr>
            <a:spLocks noGrp="1"/>
          </p:cNvSpPr>
          <p:nvPr>
            <p:ph idx="1"/>
          </p:nvPr>
        </p:nvSpPr>
        <p:spPr>
          <a:xfrm>
            <a:off x="1683170" y="3310082"/>
            <a:ext cx="8825659" cy="3416300"/>
          </a:xfrm>
        </p:spPr>
        <p:txBody>
          <a:bodyPr>
            <a:normAutofit/>
          </a:bodyPr>
          <a:lstStyle/>
          <a:p>
            <a:pPr marL="0" indent="0" algn="ctr">
              <a:buNone/>
            </a:pPr>
            <a:r>
              <a:rPr lang="en-US" sz="4000" smtClean="0">
                <a:latin typeface="Times New Roman" panose="02020603050405020304" pitchFamily="18" charset="0"/>
                <a:cs typeface="Times New Roman" panose="02020603050405020304" pitchFamily="18" charset="0"/>
              </a:rPr>
              <a:t>Bằng </a:t>
            </a:r>
            <a:r>
              <a:rPr lang="vi-VN" sz="4000" smtClean="0">
                <a:latin typeface="Times New Roman" panose="02020603050405020304" pitchFamily="18" charset="0"/>
                <a:cs typeface="Times New Roman" panose="02020603050405020304" pitchFamily="18" charset="0"/>
              </a:rPr>
              <a:t>chuyên </a:t>
            </a:r>
            <a:r>
              <a:rPr lang="en-US" sz="4000" smtClean="0">
                <a:latin typeface="Times New Roman" panose="02020603050405020304" pitchFamily="18" charset="0"/>
                <a:cs typeface="Times New Roman" panose="02020603050405020304" pitchFamily="18" charset="0"/>
              </a:rPr>
              <a:t>ngành</a:t>
            </a:r>
            <a:r>
              <a:rPr lang="vi-VN" sz="4000" smtClean="0">
                <a:latin typeface="Times New Roman" panose="02020603050405020304" pitchFamily="18" charset="0"/>
                <a:cs typeface="Times New Roman" panose="02020603050405020304" pitchFamily="18" charset="0"/>
              </a:rPr>
              <a:t> </a:t>
            </a:r>
            <a:r>
              <a:rPr lang="vi-VN" sz="4000">
                <a:latin typeface="Times New Roman" panose="02020603050405020304" pitchFamily="18" charset="0"/>
                <a:cs typeface="Times New Roman" panose="02020603050405020304" pitchFamily="18" charset="0"/>
              </a:rPr>
              <a:t>hoặc </a:t>
            </a:r>
            <a:r>
              <a:rPr lang="en-US" sz="4000" smtClean="0">
                <a:latin typeface="Times New Roman" panose="02020603050405020304" pitchFamily="18" charset="0"/>
                <a:cs typeface="Times New Roman" panose="02020603050405020304" pitchFamily="18" charset="0"/>
              </a:rPr>
              <a:t>chứng chỉ</a:t>
            </a:r>
            <a:r>
              <a:rPr lang="vi-VN" sz="4000" smtClean="0">
                <a:latin typeface="Times New Roman" panose="02020603050405020304" pitchFamily="18" charset="0"/>
                <a:cs typeface="Times New Roman" panose="02020603050405020304" pitchFamily="18" charset="0"/>
              </a:rPr>
              <a:t> </a:t>
            </a:r>
            <a:r>
              <a:rPr lang="vi-VN" sz="4000">
                <a:latin typeface="Times New Roman" panose="02020603050405020304" pitchFamily="18" charset="0"/>
                <a:cs typeface="Times New Roman" panose="02020603050405020304" pitchFamily="18" charset="0"/>
              </a:rPr>
              <a:t>của các chương trình học chuyên </a:t>
            </a:r>
            <a:r>
              <a:rPr lang="vi-VN" sz="4000" smtClean="0">
                <a:latin typeface="Times New Roman" panose="02020603050405020304" pitchFamily="18" charset="0"/>
                <a:cs typeface="Times New Roman" panose="02020603050405020304" pitchFamily="18" charset="0"/>
              </a:rPr>
              <a:t>nghiệ</a:t>
            </a:r>
            <a:r>
              <a:rPr lang="en-US" sz="4000">
                <a:latin typeface="Times New Roman" panose="02020603050405020304" pitchFamily="18" charset="0"/>
                <a:cs typeface="Times New Roman" panose="02020603050405020304" pitchFamily="18" charset="0"/>
              </a:rPr>
              <a:t>p</a:t>
            </a:r>
            <a:endParaRPr lang="vi-VN" sz="4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657250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 xmlns:a16="http://schemas.microsoft.com/office/drawing/2014/main" id="{B4520A18-4DC8-4475-BD93-F6E57A00F3FC}"/>
              </a:ext>
            </a:extLst>
          </p:cNvPr>
          <p:cNvSpPr>
            <a:spLocks noGrp="1"/>
          </p:cNvSpPr>
          <p:nvPr>
            <p:ph type="title"/>
          </p:nvPr>
        </p:nvSpPr>
        <p:spPr>
          <a:xfrm>
            <a:off x="957896" y="1420928"/>
            <a:ext cx="9937116" cy="706964"/>
          </a:xfrm>
        </p:spPr>
        <p:txBody>
          <a:bodyPr/>
          <a:lstStyle/>
          <a:p>
            <a:r>
              <a:rPr lang="en-SG" smtClean="0">
                <a:latin typeface="Times New Roman" panose="02020603050405020304" pitchFamily="18" charset="0"/>
                <a:cs typeface="Times New Roman" panose="02020603050405020304" pitchFamily="18" charset="0"/>
              </a:rPr>
              <a:t>Bằng chuyên ngành</a:t>
            </a:r>
            <a:r>
              <a:rPr lang="en-SG" smtClean="0"/>
              <a:t/>
            </a:r>
            <a:br>
              <a:rPr lang="en-SG" smtClean="0"/>
            </a:br>
            <a:r>
              <a:rPr lang="en-US" sz="2000" smtClean="0">
                <a:latin typeface="Times New Roman" panose="02020603050405020304" pitchFamily="18" charset="0"/>
                <a:cs typeface="Times New Roman" panose="02020603050405020304" pitchFamily="18" charset="0"/>
              </a:rPr>
              <a:t>Kỹ Thuật Cơ khí, Ngôn ngữ Anh, Xây dựng, Công nghệ Thông tin hoặc Kỹ thuật Điện </a:t>
            </a:r>
            <a:r>
              <a:rPr lang="en-US"/>
              <a:t/>
            </a:r>
            <a:br>
              <a:rPr lang="en-US"/>
            </a:br>
            <a:r>
              <a:rPr lang="en-SG" dirty="0"/>
              <a:t/>
            </a:r>
            <a:br>
              <a:rPr lang="en-SG" dirty="0"/>
            </a:br>
            <a:endParaRPr lang="en-SG" dirty="0"/>
          </a:p>
        </p:txBody>
      </p:sp>
      <p:sp>
        <p:nvSpPr>
          <p:cNvPr id="6" name="Rectangle 5">
            <a:extLst>
              <a:ext uri="{FF2B5EF4-FFF2-40B4-BE49-F238E27FC236}">
                <a16:creationId xmlns="" xmlns:a16="http://schemas.microsoft.com/office/drawing/2014/main" id="{02426369-40B0-471F-B38E-D477366374D7}"/>
              </a:ext>
            </a:extLst>
          </p:cNvPr>
          <p:cNvSpPr/>
          <p:nvPr/>
        </p:nvSpPr>
        <p:spPr>
          <a:xfrm>
            <a:off x="4001052" y="5439831"/>
            <a:ext cx="1524000" cy="889000"/>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eaLnBrk="0" fontAlgn="base" hangingPunct="0">
              <a:spcAft>
                <a:spcPts val="0"/>
              </a:spcAft>
            </a:pPr>
            <a:r>
              <a:rPr lang="en-SG" sz="1100" b="1" kern="1200" smtClean="0">
                <a:solidFill>
                  <a:srgbClr val="FFFFFF"/>
                </a:solidFill>
                <a:effectLst/>
                <a:latin typeface="Times New Roman" panose="02020603050405020304" pitchFamily="18" charset="0"/>
                <a:ea typeface="Times New Roman" panose="02020603050405020304" pitchFamily="18" charset="0"/>
                <a:cs typeface="Times New Roman" panose="02020603050405020304" pitchFamily="18" charset="0"/>
              </a:rPr>
              <a:t>3 module cho học sinh tại Việt Nam</a:t>
            </a:r>
            <a:endParaRPr lang="en-SG" sz="12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7" name="TextBox 17">
            <a:extLst>
              <a:ext uri="{FF2B5EF4-FFF2-40B4-BE49-F238E27FC236}">
                <a16:creationId xmlns="" xmlns:a16="http://schemas.microsoft.com/office/drawing/2014/main" id="{6B7E67B6-5972-4788-B393-D2DF523E63C5}"/>
              </a:ext>
            </a:extLst>
          </p:cNvPr>
          <p:cNvSpPr txBox="1"/>
          <p:nvPr/>
        </p:nvSpPr>
        <p:spPr>
          <a:xfrm>
            <a:off x="6466121" y="4921996"/>
            <a:ext cx="5836715" cy="1537970"/>
          </a:xfrm>
          <a:prstGeom prst="rect">
            <a:avLst/>
          </a:prstGeom>
          <a:noFill/>
        </p:spPr>
        <p:txBody>
          <a:bodyPr wrap="square" rtlCol="0">
            <a:noAutofit/>
          </a:bodyPr>
          <a:lstStyle/>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kern="1200">
                <a:solidFill>
                  <a:srgbClr val="7030A0"/>
                </a:solidFill>
                <a:effectLst/>
                <a:latin typeface="Calibri" panose="020F0502020204030204" pitchFamily="34" charset="0"/>
                <a:ea typeface="MS PGothic" panose="020B0600070205080204" pitchFamily="34" charset="-128"/>
              </a:rPr>
              <a:t>3 </a:t>
            </a:r>
            <a:r>
              <a:rPr lang="en-SG" sz="1200" b="1" kern="1200" smtClean="0">
                <a:solidFill>
                  <a:srgbClr val="7030A0"/>
                </a:solidFill>
                <a:effectLst/>
                <a:latin typeface="Calibri" panose="020F0502020204030204" pitchFamily="34" charset="0"/>
                <a:ea typeface="MS PGothic" panose="020B0600070205080204" pitchFamily="34" charset="-128"/>
              </a:rPr>
              <a:t>module quốc tế</a:t>
            </a:r>
            <a:endParaRPr lang="en-SG" sz="1200" dirty="0">
              <a:effectLst/>
              <a:latin typeface="Times New Roman" panose="02020603050405020304" pitchFamily="18" charset="0"/>
              <a:ea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kern="1200" smtClean="0">
                <a:solidFill>
                  <a:srgbClr val="7030A0"/>
                </a:solidFill>
                <a:effectLst/>
                <a:latin typeface="Calibri" panose="020F0502020204030204" pitchFamily="34" charset="0"/>
                <a:ea typeface="MS PGothic" panose="020B0600070205080204" pitchFamily="34" charset="-128"/>
              </a:rPr>
              <a:t>24 giờ mỗi module (72 giờ tổng cộng)</a:t>
            </a:r>
            <a:endParaRPr lang="en-SG" sz="1200" dirty="0">
              <a:effectLst/>
              <a:latin typeface="Times New Roman" panose="02020603050405020304" pitchFamily="18" charset="0"/>
              <a:ea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kern="1200" dirty="0">
                <a:solidFill>
                  <a:srgbClr val="7030A0"/>
                </a:solidFill>
                <a:effectLst/>
                <a:latin typeface="Calibri" panose="020F0502020204030204" pitchFamily="34" charset="0"/>
                <a:ea typeface="MS PGothic" panose="020B0600070205080204" pitchFamily="34" charset="-128"/>
              </a:rPr>
              <a:t>60 </a:t>
            </a:r>
            <a:r>
              <a:rPr lang="en-SG" sz="1200" b="1" kern="1200">
                <a:solidFill>
                  <a:srgbClr val="7030A0"/>
                </a:solidFill>
                <a:effectLst/>
                <a:latin typeface="Calibri" panose="020F0502020204030204" pitchFamily="34" charset="0"/>
                <a:ea typeface="MS PGothic" panose="020B0600070205080204" pitchFamily="34" charset="-128"/>
              </a:rPr>
              <a:t>GBP </a:t>
            </a:r>
            <a:r>
              <a:rPr lang="en-SG" sz="1200" b="1" kern="1200" smtClean="0">
                <a:solidFill>
                  <a:srgbClr val="7030A0"/>
                </a:solidFill>
                <a:effectLst/>
                <a:latin typeface="Calibri" panose="020F0502020204030204" pitchFamily="34" charset="0"/>
                <a:ea typeface="MS PGothic" panose="020B0600070205080204" pitchFamily="34" charset="-128"/>
              </a:rPr>
              <a:t>cho mỗi sinh viên (tối thiểu 10 sinh viên)</a:t>
            </a:r>
            <a:r>
              <a:rPr lang="en-SG" sz="1200" b="1" kern="1200" smtClean="0">
                <a:effectLst/>
                <a:latin typeface="Calibri" panose="020F0502020204030204" pitchFamily="34" charset="0"/>
                <a:ea typeface="MS PGothic" panose="020B0600070205080204" pitchFamily="34" charset="-128"/>
              </a:rPr>
              <a:t>*</a:t>
            </a:r>
            <a:endParaRPr lang="en-SG" sz="1200" dirty="0">
              <a:effectLst/>
              <a:latin typeface="Times New Roman" panose="02020603050405020304" pitchFamily="18" charset="0"/>
              <a:ea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kern="1200" smtClean="0">
                <a:solidFill>
                  <a:srgbClr val="7030A0"/>
                </a:solidFill>
                <a:effectLst/>
                <a:latin typeface="Calibri" panose="020F0502020204030204" pitchFamily="34" charset="0"/>
                <a:ea typeface="MS PGothic" panose="020B0600070205080204" pitchFamily="34" charset="-128"/>
              </a:rPr>
              <a:t>Giảng dạy bởi giảng viên bản địa đã được đào tạo</a:t>
            </a:r>
            <a:endParaRPr lang="en-SG" sz="1200" dirty="0">
              <a:effectLst/>
              <a:latin typeface="Times New Roman" panose="02020603050405020304" pitchFamily="18" charset="0"/>
              <a:ea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kern="1200" smtClean="0">
                <a:solidFill>
                  <a:srgbClr val="7030A0"/>
                </a:solidFill>
                <a:effectLst/>
                <a:latin typeface="Calibri" panose="020F0502020204030204" pitchFamily="34" charset="0"/>
                <a:ea typeface="MS PGothic" panose="020B0600070205080204" pitchFamily="34" charset="-128"/>
              </a:rPr>
              <a:t>Tất cả tài liệu giảng dạy và thi cử sẽ được hỗ trợ</a:t>
            </a:r>
            <a:endParaRPr lang="en-SG" sz="1200" dirty="0">
              <a:effectLst/>
              <a:latin typeface="Times New Roman" panose="02020603050405020304" pitchFamily="18" charset="0"/>
              <a:ea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kern="1200" smtClean="0">
                <a:solidFill>
                  <a:srgbClr val="7030A0"/>
                </a:solidFill>
                <a:effectLst/>
                <a:latin typeface="Calibri" panose="020F0502020204030204" pitchFamily="34" charset="0"/>
                <a:ea typeface="MS PGothic" panose="020B0600070205080204" pitchFamily="34" charset="-128"/>
              </a:rPr>
              <a:t>Giảng dạy bằng Tiếng Anh hoặc Tiếng Việt</a:t>
            </a:r>
            <a:endParaRPr lang="en-SG" sz="1200" dirty="0">
              <a:effectLst/>
              <a:latin typeface="Times New Roman" panose="02020603050405020304" pitchFamily="18" charset="0"/>
              <a:ea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kern="1200" smtClean="0">
                <a:solidFill>
                  <a:srgbClr val="7030A0"/>
                </a:solidFill>
                <a:effectLst/>
                <a:latin typeface="Calibri" panose="020F0502020204030204" pitchFamily="34" charset="0"/>
                <a:ea typeface="MS PGothic" panose="020B0600070205080204" pitchFamily="34" charset="-128"/>
              </a:rPr>
              <a:t>Bằng chuyên ngành được cấp bởi Trường Cao đẳng City of Glasgow</a:t>
            </a:r>
            <a:endParaRPr lang="en-SG" sz="1200" b="1" kern="1200" dirty="0">
              <a:solidFill>
                <a:srgbClr val="7030A0"/>
              </a:solidFill>
              <a:effectLst/>
              <a:latin typeface="Calibri" panose="020F0502020204030204" pitchFamily="34" charset="0"/>
              <a:ea typeface="MS PGothic" panose="020B0600070205080204" pitchFamily="34" charset="-128"/>
            </a:endParaRPr>
          </a:p>
          <a:p>
            <a:pPr marL="228600" eaLnBrk="0" fontAlgn="base" hangingPunct="0">
              <a:lnSpc>
                <a:spcPct val="115000"/>
              </a:lnSpc>
              <a:spcAft>
                <a:spcPts val="0"/>
              </a:spcAft>
              <a:tabLst>
                <a:tab pos="457200" algn="l"/>
              </a:tabLst>
            </a:pPr>
            <a:endParaRPr lang="en-SG" sz="1200" b="1" dirty="0">
              <a:solidFill>
                <a:srgbClr val="7030A0"/>
              </a:solidFill>
              <a:latin typeface="Calibri" panose="020F0502020204030204" pitchFamily="34" charset="0"/>
              <a:ea typeface="MS PGothic" panose="020B0600070205080204" pitchFamily="34" charset="-128"/>
            </a:endParaRPr>
          </a:p>
          <a:p>
            <a:pPr marL="228600" eaLnBrk="0" fontAlgn="base" hangingPunct="0">
              <a:lnSpc>
                <a:spcPct val="115000"/>
              </a:lnSpc>
              <a:spcAft>
                <a:spcPts val="0"/>
              </a:spcAft>
              <a:tabLst>
                <a:tab pos="457200" algn="l"/>
              </a:tabLst>
            </a:pPr>
            <a:r>
              <a:rPr lang="en-SG" sz="1200" b="1" dirty="0">
                <a:effectLst/>
                <a:latin typeface="Calibri" panose="020F0502020204030204" pitchFamily="34" charset="0"/>
                <a:ea typeface="MS PGothic" panose="020B0600070205080204" pitchFamily="34" charset="-128"/>
              </a:rPr>
              <a:t>*Please refer to the </a:t>
            </a:r>
            <a:r>
              <a:rPr lang="en-SG" sz="1200" b="1" dirty="0">
                <a:latin typeface="Calibri" panose="020F0502020204030204" pitchFamily="34" charset="0"/>
                <a:ea typeface="MS PGothic" panose="020B0600070205080204" pitchFamily="34" charset="-128"/>
              </a:rPr>
              <a:t>original proposal for additional information on pricing</a:t>
            </a:r>
            <a:endParaRPr lang="en-SG" sz="1200" dirty="0">
              <a:effectLst/>
              <a:latin typeface="Times New Roman" panose="02020603050405020304" pitchFamily="18" charset="0"/>
              <a:ea typeface="Times New Roman" panose="02020603050405020304" pitchFamily="18" charset="0"/>
            </a:endParaRPr>
          </a:p>
        </p:txBody>
      </p:sp>
      <p:sp>
        <p:nvSpPr>
          <p:cNvPr id="8" name="Rounded Rectangle 381">
            <a:extLst>
              <a:ext uri="{FF2B5EF4-FFF2-40B4-BE49-F238E27FC236}">
                <a16:creationId xmlns="" xmlns:a16="http://schemas.microsoft.com/office/drawing/2014/main" id="{6098E2DF-3874-4F39-9242-CF1013562D8E}"/>
              </a:ext>
            </a:extLst>
          </p:cNvPr>
          <p:cNvSpPr/>
          <p:nvPr/>
        </p:nvSpPr>
        <p:spPr>
          <a:xfrm>
            <a:off x="2769787" y="2967466"/>
            <a:ext cx="914400" cy="5156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0"/>
              </a:spcAft>
            </a:pPr>
            <a:r>
              <a:rPr lang="en-US" sz="1100" smtClean="0">
                <a:latin typeface="Times New Roman" panose="02020603050405020304" pitchFamily="18" charset="0"/>
                <a:ea typeface="Times New Roman" panose="02020603050405020304" pitchFamily="18" charset="0"/>
                <a:cs typeface="Times New Roman" panose="02020603050405020304" pitchFamily="18" charset="0"/>
              </a:rPr>
              <a:t>Bước 1</a:t>
            </a:r>
            <a:endParaRPr lang="en-SG" sz="11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9" name="Rounded Rectangle 382">
            <a:extLst>
              <a:ext uri="{FF2B5EF4-FFF2-40B4-BE49-F238E27FC236}">
                <a16:creationId xmlns="" xmlns:a16="http://schemas.microsoft.com/office/drawing/2014/main" id="{2AA52449-DDAC-465F-8773-B47AE863235F}"/>
              </a:ext>
            </a:extLst>
          </p:cNvPr>
          <p:cNvSpPr/>
          <p:nvPr/>
        </p:nvSpPr>
        <p:spPr>
          <a:xfrm>
            <a:off x="2769787" y="5626521"/>
            <a:ext cx="914400" cy="5156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0"/>
              </a:spcAft>
            </a:pPr>
            <a:r>
              <a:rPr lang="en-US" sz="1100" smtClean="0">
                <a:effectLst/>
                <a:latin typeface="Times New Roman" panose="02020603050405020304" pitchFamily="18" charset="0"/>
                <a:ea typeface="Times New Roman" panose="02020603050405020304" pitchFamily="18" charset="0"/>
                <a:cs typeface="Times New Roman" panose="02020603050405020304" pitchFamily="18" charset="0"/>
              </a:rPr>
              <a:t>Bước 2</a:t>
            </a:r>
            <a:endParaRPr lang="en-SG" sz="11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0" name="Rectangle 9">
            <a:extLst>
              <a:ext uri="{FF2B5EF4-FFF2-40B4-BE49-F238E27FC236}">
                <a16:creationId xmlns="" xmlns:a16="http://schemas.microsoft.com/office/drawing/2014/main" id="{2E8DB287-22EB-4460-BC6B-D7794EEEBDD4}"/>
              </a:ext>
            </a:extLst>
          </p:cNvPr>
          <p:cNvSpPr/>
          <p:nvPr/>
        </p:nvSpPr>
        <p:spPr>
          <a:xfrm>
            <a:off x="3940092" y="2937621"/>
            <a:ext cx="1543050" cy="914400"/>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eaLnBrk="0" fontAlgn="base" hangingPunct="0">
              <a:spcAft>
                <a:spcPts val="0"/>
              </a:spcAft>
            </a:pPr>
            <a:r>
              <a:rPr lang="en-SG" sz="1100" b="1" smtClean="0">
                <a:solidFill>
                  <a:srgbClr val="FFFFFF"/>
                </a:solidFill>
                <a:latin typeface="Times New Roman" panose="02020603050405020304" pitchFamily="18" charset="0"/>
                <a:ea typeface="Times New Roman" panose="02020603050405020304" pitchFamily="18" charset="0"/>
                <a:cs typeface="Times New Roman" panose="02020603050405020304" pitchFamily="18" charset="0"/>
              </a:rPr>
              <a:t>Trường Cao đẳng City of Glasgow đào tạo giảng viên với các môn học cụ thể tại Việt Nam</a:t>
            </a:r>
            <a:endParaRPr lang="en-SG" sz="8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1" name="TextBox 15">
            <a:extLst>
              <a:ext uri="{FF2B5EF4-FFF2-40B4-BE49-F238E27FC236}">
                <a16:creationId xmlns="" xmlns:a16="http://schemas.microsoft.com/office/drawing/2014/main" id="{7C685B0A-FBA9-40F6-AF07-10D7257D7CA8}"/>
              </a:ext>
            </a:extLst>
          </p:cNvPr>
          <p:cNvSpPr txBox="1"/>
          <p:nvPr/>
        </p:nvSpPr>
        <p:spPr>
          <a:xfrm>
            <a:off x="6466121" y="2758551"/>
            <a:ext cx="4428891" cy="2163445"/>
          </a:xfrm>
          <a:prstGeom prst="rect">
            <a:avLst/>
          </a:prstGeom>
          <a:noFill/>
        </p:spPr>
        <p:txBody>
          <a:bodyPr wrap="square" rtlCol="0">
            <a:noAutofit/>
          </a:bodyPr>
          <a:lstStyle/>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smtClean="0">
                <a:solidFill>
                  <a:srgbClr val="000000"/>
                </a:solidFill>
                <a:latin typeface="Times New Roman" panose="02020603050405020304" pitchFamily="18" charset="0"/>
                <a:ea typeface="MS PGothic" panose="020B0600070205080204" pitchFamily="34" charset="-128"/>
                <a:cs typeface="Times New Roman" panose="02020603050405020304" pitchFamily="18" charset="0"/>
              </a:rPr>
              <a:t>Đào tạo 4 ngày</a:t>
            </a:r>
            <a:r>
              <a:rPr lang="en-SG" sz="1200" b="1" kern="1200" smtClean="0">
                <a:solidFill>
                  <a:srgbClr val="000000"/>
                </a:solidFill>
                <a:effectLst/>
                <a:latin typeface="Times New Roman" panose="02020603050405020304" pitchFamily="18" charset="0"/>
                <a:ea typeface="MS PGothic" panose="020B0600070205080204" pitchFamily="34" charset="-128"/>
                <a:cs typeface="Times New Roman" panose="02020603050405020304" pitchFamily="18" charset="0"/>
              </a:rPr>
              <a:t> </a:t>
            </a:r>
            <a:endParaRPr lang="en-SG" sz="1200" b="1" kern="1200" dirty="0">
              <a:solidFill>
                <a:srgbClr val="000000"/>
              </a:solidFill>
              <a:effectLst/>
              <a:latin typeface="Times New Roman" panose="02020603050405020304" pitchFamily="18" charset="0"/>
              <a:ea typeface="MS PGothic" panose="020B0600070205080204" pitchFamily="34" charset="-128"/>
              <a:cs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kern="1200" smtClean="0">
                <a:solidFill>
                  <a:srgbClr val="000000"/>
                </a:solidFill>
                <a:effectLst/>
                <a:latin typeface="Times New Roman" panose="02020603050405020304" pitchFamily="18" charset="0"/>
                <a:ea typeface="MS PGothic" panose="020B0600070205080204" pitchFamily="34" charset="-128"/>
                <a:cs typeface="Times New Roman" panose="02020603050405020304" pitchFamily="18" charset="0"/>
              </a:rPr>
              <a:t>3 ngày rưỡi đào tạo giảng viên</a:t>
            </a:r>
            <a:endParaRPr lang="en-SG" sz="1200" b="1" kern="1200" dirty="0">
              <a:solidFill>
                <a:srgbClr val="000000"/>
              </a:solidFill>
              <a:effectLst/>
              <a:latin typeface="Times New Roman" panose="02020603050405020304" pitchFamily="18" charset="0"/>
              <a:ea typeface="MS PGothic" panose="020B0600070205080204" pitchFamily="34" charset="-128"/>
              <a:cs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kern="1200" smtClean="0">
                <a:solidFill>
                  <a:srgbClr val="000000"/>
                </a:solidFill>
                <a:effectLst/>
                <a:latin typeface="Times New Roman" panose="02020603050405020304" pitchFamily="18" charset="0"/>
                <a:ea typeface="MS PGothic" panose="020B0600070205080204" pitchFamily="34" charset="-128"/>
                <a:cs typeface="Times New Roman" panose="02020603050405020304" pitchFamily="18" charset="0"/>
              </a:rPr>
              <a:t>Nửa ngày thỉnh giảng cho sinh viên </a:t>
            </a:r>
            <a:endParaRPr lang="en-SG" sz="1200" b="1" kern="1200" dirty="0">
              <a:solidFill>
                <a:srgbClr val="000000"/>
              </a:solidFill>
              <a:effectLst/>
              <a:latin typeface="Times New Roman" panose="02020603050405020304" pitchFamily="18" charset="0"/>
              <a:ea typeface="MS PGothic" panose="020B0600070205080204" pitchFamily="34" charset="-128"/>
              <a:cs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kern="1200" smtClean="0">
                <a:solidFill>
                  <a:srgbClr val="000000"/>
                </a:solidFill>
                <a:effectLst/>
                <a:latin typeface="Times New Roman" panose="02020603050405020304" pitchFamily="18" charset="0"/>
                <a:ea typeface="MS PGothic" panose="020B0600070205080204" pitchFamily="34" charset="-128"/>
                <a:cs typeface="Times New Roman" panose="02020603050405020304" pitchFamily="18" charset="0"/>
              </a:rPr>
              <a:t>GBP 7,300 cho mỗi môn học </a:t>
            </a:r>
            <a:r>
              <a:rPr lang="en-SG" sz="1200" b="1" smtClean="0">
                <a:solidFill>
                  <a:srgbClr val="000000"/>
                </a:solidFill>
                <a:latin typeface="Times New Roman" panose="02020603050405020304" pitchFamily="18" charset="0"/>
                <a:ea typeface="MS PGothic" panose="020B0600070205080204" pitchFamily="34" charset="-128"/>
                <a:cs typeface="Times New Roman" panose="02020603050405020304" pitchFamily="18" charset="0"/>
              </a:rPr>
              <a:t>(</a:t>
            </a:r>
            <a:r>
              <a:rPr lang="en-SG" sz="1200" b="1" kern="1200" smtClean="0">
                <a:solidFill>
                  <a:srgbClr val="000000"/>
                </a:solidFill>
                <a:effectLst/>
                <a:latin typeface="Times New Roman" panose="02020603050405020304" pitchFamily="18" charset="0"/>
                <a:ea typeface="MS PGothic" panose="020B0600070205080204" pitchFamily="34" charset="-128"/>
                <a:cs typeface="Times New Roman" panose="02020603050405020304" pitchFamily="18" charset="0"/>
              </a:rPr>
              <a:t>với tối đa 35 giảng viên)</a:t>
            </a:r>
            <a:endParaRPr lang="en-SG"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smtClean="0">
                <a:solidFill>
                  <a:srgbClr val="000000"/>
                </a:solidFill>
                <a:latin typeface="Times New Roman" panose="02020603050405020304" pitchFamily="18" charset="0"/>
                <a:ea typeface="MS PGothic" panose="020B0600070205080204" pitchFamily="34" charset="-128"/>
                <a:cs typeface="Times New Roman" panose="02020603050405020304" pitchFamily="18" charset="0"/>
              </a:rPr>
              <a:t>Đào tạo viên quốc tế</a:t>
            </a:r>
            <a:endParaRPr lang="en-SG"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smtClean="0">
                <a:solidFill>
                  <a:srgbClr val="000000"/>
                </a:solidFill>
                <a:latin typeface="Times New Roman" panose="02020603050405020304" pitchFamily="18" charset="0"/>
                <a:ea typeface="MS PGothic" panose="020B0600070205080204" pitchFamily="34" charset="-128"/>
                <a:cs typeface="Times New Roman" panose="02020603050405020304" pitchFamily="18" charset="0"/>
              </a:rPr>
              <a:t>Giảng dạy bằng Tiếng Anh</a:t>
            </a:r>
            <a:r>
              <a:rPr lang="en-SG" sz="1200" b="1" kern="1200" smtClean="0">
                <a:solidFill>
                  <a:srgbClr val="000000"/>
                </a:solidFill>
                <a:effectLst/>
                <a:latin typeface="Times New Roman" panose="02020603050405020304" pitchFamily="18" charset="0"/>
                <a:ea typeface="MS PGothic" panose="020B0600070205080204" pitchFamily="34" charset="-128"/>
                <a:cs typeface="Times New Roman" panose="02020603050405020304" pitchFamily="18" charset="0"/>
              </a:rPr>
              <a:t> (Trường Cao đẳng Lý Tự Trọng hỗ trợ phiên dịch)</a:t>
            </a:r>
            <a:endParaRPr lang="en-SG"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smtClean="0">
                <a:solidFill>
                  <a:srgbClr val="000000"/>
                </a:solidFill>
                <a:latin typeface="Times New Roman" panose="02020603050405020304" pitchFamily="18" charset="0"/>
                <a:ea typeface="MS PGothic" panose="020B0600070205080204" pitchFamily="34" charset="-128"/>
                <a:cs typeface="Times New Roman" panose="02020603050405020304" pitchFamily="18" charset="0"/>
              </a:rPr>
              <a:t>Kế hoạch kiểm tra và kiểm tra trắc nghiệm</a:t>
            </a:r>
            <a:endParaRPr lang="en-SG"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kern="1200" smtClean="0">
                <a:solidFill>
                  <a:srgbClr val="000000"/>
                </a:solidFill>
                <a:effectLst/>
                <a:latin typeface="Times New Roman" panose="02020603050405020304" pitchFamily="18" charset="0"/>
                <a:ea typeface="MS PGothic" panose="020B0600070205080204" pitchFamily="34" charset="-128"/>
                <a:cs typeface="Times New Roman" panose="02020603050405020304" pitchFamily="18" charset="0"/>
              </a:rPr>
              <a:t>Hướng dẫn cho Hướng dẫn viên và giảng viên</a:t>
            </a:r>
            <a:endParaRPr lang="en-SG"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smtClean="0">
                <a:solidFill>
                  <a:srgbClr val="000000"/>
                </a:solidFill>
                <a:latin typeface="Times New Roman" panose="02020603050405020304" pitchFamily="18" charset="0"/>
                <a:ea typeface="MS PGothic" panose="020B0600070205080204" pitchFamily="34" charset="-128"/>
                <a:cs typeface="Times New Roman" panose="02020603050405020304" pitchFamily="18" charset="0"/>
              </a:rPr>
              <a:t>Case study cho người học</a:t>
            </a:r>
            <a:endParaRPr lang="en-SG" sz="12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2" name="Down Arrow 11">
            <a:extLst>
              <a:ext uri="{FF2B5EF4-FFF2-40B4-BE49-F238E27FC236}">
                <a16:creationId xmlns="" xmlns:a16="http://schemas.microsoft.com/office/drawing/2014/main" id="{94ECF88F-BA78-4B6D-B494-62F171917E31}"/>
              </a:ext>
            </a:extLst>
          </p:cNvPr>
          <p:cNvSpPr/>
          <p:nvPr/>
        </p:nvSpPr>
        <p:spPr>
          <a:xfrm>
            <a:off x="4516037" y="4406376"/>
            <a:ext cx="494030" cy="51562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SG"/>
          </a:p>
        </p:txBody>
      </p:sp>
    </p:spTree>
    <p:extLst>
      <p:ext uri="{BB962C8B-B14F-4D97-AF65-F5344CB8AC3E}">
        <p14:creationId xmlns:p14="http://schemas.microsoft.com/office/powerpoint/2010/main" val="11081910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 xmlns:a16="http://schemas.microsoft.com/office/drawing/2014/main" id="{02426369-40B0-471F-B38E-D477366374D7}"/>
              </a:ext>
            </a:extLst>
          </p:cNvPr>
          <p:cNvSpPr/>
          <p:nvPr/>
        </p:nvSpPr>
        <p:spPr>
          <a:xfrm>
            <a:off x="4001052" y="5439831"/>
            <a:ext cx="1524000" cy="889000"/>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eaLnBrk="0" fontAlgn="base" hangingPunct="0">
              <a:spcAft>
                <a:spcPts val="0"/>
              </a:spcAft>
            </a:pPr>
            <a:r>
              <a:rPr lang="en-SG" sz="1100" b="1" kern="1200" smtClean="0">
                <a:solidFill>
                  <a:srgbClr val="FFFFFF"/>
                </a:solidFill>
                <a:effectLst/>
                <a:ea typeface="Times New Roman" panose="02020603050405020304" pitchFamily="18" charset="0"/>
              </a:rPr>
              <a:t>3 module dành cho học sinh tại Việt Nam</a:t>
            </a:r>
            <a:endParaRPr lang="en-SG" sz="1200">
              <a:effectLst/>
              <a:latin typeface="Times New Roman" panose="02020603050405020304" pitchFamily="18" charset="0"/>
              <a:ea typeface="Times New Roman" panose="02020603050405020304" pitchFamily="18" charset="0"/>
            </a:endParaRPr>
          </a:p>
        </p:txBody>
      </p:sp>
      <p:sp>
        <p:nvSpPr>
          <p:cNvPr id="7" name="TextBox 17">
            <a:extLst>
              <a:ext uri="{FF2B5EF4-FFF2-40B4-BE49-F238E27FC236}">
                <a16:creationId xmlns="" xmlns:a16="http://schemas.microsoft.com/office/drawing/2014/main" id="{6B7E67B6-5972-4788-B393-D2DF523E63C5}"/>
              </a:ext>
            </a:extLst>
          </p:cNvPr>
          <p:cNvSpPr txBox="1"/>
          <p:nvPr/>
        </p:nvSpPr>
        <p:spPr>
          <a:xfrm>
            <a:off x="6504954" y="5062338"/>
            <a:ext cx="5311908" cy="1537970"/>
          </a:xfrm>
          <a:prstGeom prst="rect">
            <a:avLst/>
          </a:prstGeom>
          <a:noFill/>
        </p:spPr>
        <p:txBody>
          <a:bodyPr wrap="square" rtlCol="0">
            <a:noAutofit/>
          </a:bodyPr>
          <a:lstStyle/>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kern="1200">
                <a:solidFill>
                  <a:srgbClr val="7030A0"/>
                </a:solidFill>
                <a:effectLst/>
                <a:latin typeface="Calibri" panose="020F0502020204030204" pitchFamily="34" charset="0"/>
                <a:ea typeface="MS PGothic" panose="020B0600070205080204" pitchFamily="34" charset="-128"/>
              </a:rPr>
              <a:t>3 </a:t>
            </a:r>
            <a:r>
              <a:rPr lang="en-SG" sz="1200" b="1" kern="1200" smtClean="0">
                <a:solidFill>
                  <a:srgbClr val="7030A0"/>
                </a:solidFill>
                <a:effectLst/>
                <a:latin typeface="Calibri" panose="020F0502020204030204" pitchFamily="34" charset="0"/>
                <a:ea typeface="MS PGothic" panose="020B0600070205080204" pitchFamily="34" charset="-128"/>
              </a:rPr>
              <a:t>module quốc tế</a:t>
            </a:r>
            <a:endParaRPr lang="en-SG" sz="1200" dirty="0">
              <a:effectLst/>
              <a:latin typeface="Times New Roman" panose="02020603050405020304" pitchFamily="18" charset="0"/>
              <a:ea typeface="Times New Roman" panose="02020603050405020304" pitchFamily="18" charset="0"/>
            </a:endParaRPr>
          </a:p>
          <a:p>
            <a:pPr marL="457200" indent="-228600" eaLnBrk="0" fontAlgn="base" hangingPunct="0">
              <a:lnSpc>
                <a:spcPct val="115000"/>
              </a:lnSpc>
              <a:buFont typeface="Arial" panose="020B0604020202020204" pitchFamily="34" charset="0"/>
              <a:buChar char="•"/>
              <a:tabLst>
                <a:tab pos="457200" algn="l"/>
              </a:tabLst>
            </a:pPr>
            <a:r>
              <a:rPr lang="en-SG" sz="1200" b="1">
                <a:solidFill>
                  <a:srgbClr val="7030A0"/>
                </a:solidFill>
                <a:latin typeface="Calibri" panose="020F0502020204030204" pitchFamily="34" charset="0"/>
                <a:ea typeface="MS PGothic" panose="020B0600070205080204" pitchFamily="34" charset="-128"/>
              </a:rPr>
              <a:t>24 giờ mỗi module (72 giờ tổng cộng</a:t>
            </a:r>
            <a:r>
              <a:rPr lang="en-SG" sz="1200" b="1" smtClean="0">
                <a:solidFill>
                  <a:srgbClr val="7030A0"/>
                </a:solidFill>
                <a:latin typeface="Calibri" panose="020F0502020204030204" pitchFamily="34" charset="0"/>
                <a:ea typeface="MS PGothic" panose="020B0600070205080204" pitchFamily="34" charset="-128"/>
              </a:rPr>
              <a:t>)</a:t>
            </a:r>
            <a:endParaRPr lang="en-SG" sz="1200" dirty="0">
              <a:effectLst/>
              <a:latin typeface="Times New Roman" panose="02020603050405020304" pitchFamily="18" charset="0"/>
              <a:ea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dirty="0">
                <a:solidFill>
                  <a:srgbClr val="7030A0"/>
                </a:solidFill>
                <a:latin typeface="Calibri" panose="020F0502020204030204" pitchFamily="34" charset="0"/>
                <a:ea typeface="MS PGothic" panose="020B0600070205080204" pitchFamily="34" charset="-128"/>
              </a:rPr>
              <a:t>/// </a:t>
            </a:r>
            <a:r>
              <a:rPr lang="en-SG" sz="1200" b="1" kern="1200">
                <a:solidFill>
                  <a:srgbClr val="7030A0"/>
                </a:solidFill>
                <a:effectLst/>
                <a:latin typeface="Calibri" panose="020F0502020204030204" pitchFamily="34" charset="0"/>
                <a:ea typeface="MS PGothic" panose="020B0600070205080204" pitchFamily="34" charset="-128"/>
              </a:rPr>
              <a:t>GBP </a:t>
            </a:r>
            <a:r>
              <a:rPr lang="en-SG" sz="1200" b="1" kern="1200" smtClean="0">
                <a:solidFill>
                  <a:srgbClr val="7030A0"/>
                </a:solidFill>
                <a:effectLst/>
                <a:latin typeface="Calibri" panose="020F0502020204030204" pitchFamily="34" charset="0"/>
                <a:ea typeface="MS PGothic" panose="020B0600070205080204" pitchFamily="34" charset="-128"/>
              </a:rPr>
              <a:t>mỗi sinh viên</a:t>
            </a:r>
            <a:endParaRPr lang="en-SG" sz="1200" dirty="0">
              <a:effectLst/>
              <a:latin typeface="Times New Roman" panose="02020603050405020304" pitchFamily="18" charset="0"/>
              <a:ea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kern="1200" smtClean="0">
                <a:solidFill>
                  <a:srgbClr val="7030A0"/>
                </a:solidFill>
                <a:effectLst/>
                <a:latin typeface="Calibri" panose="020F0502020204030204" pitchFamily="34" charset="0"/>
                <a:ea typeface="MS PGothic" panose="020B0600070205080204" pitchFamily="34" charset="-128"/>
              </a:rPr>
              <a:t>Tối thiểu 10 sinh viên</a:t>
            </a:r>
            <a:endParaRPr lang="en-SG" sz="1200" dirty="0">
              <a:effectLst/>
              <a:latin typeface="Times New Roman" panose="02020603050405020304" pitchFamily="18" charset="0"/>
              <a:ea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kern="1200" smtClean="0">
                <a:solidFill>
                  <a:srgbClr val="7030A0"/>
                </a:solidFill>
                <a:effectLst/>
                <a:latin typeface="Calibri" panose="020F0502020204030204" pitchFamily="34" charset="0"/>
                <a:ea typeface="MS PGothic" panose="020B0600070205080204" pitchFamily="34" charset="-128"/>
              </a:rPr>
              <a:t>Giảng dạy bởi các giảng viên bản địa đã được đào tạo</a:t>
            </a:r>
            <a:endParaRPr lang="en-SG" sz="1200" dirty="0">
              <a:effectLst/>
              <a:latin typeface="Times New Roman" panose="02020603050405020304" pitchFamily="18" charset="0"/>
              <a:ea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a:solidFill>
                  <a:srgbClr val="7030A0"/>
                </a:solidFill>
                <a:latin typeface="Calibri" panose="020F0502020204030204" pitchFamily="34" charset="0"/>
                <a:ea typeface="MS PGothic" panose="020B0600070205080204" pitchFamily="34" charset="-128"/>
              </a:rPr>
              <a:t>Tất cả tài liệu giảng dạy và thi cử sẽ được hỗ trợ</a:t>
            </a:r>
            <a:endParaRPr lang="en-SG" sz="1200">
              <a:latin typeface="Times New Roman" panose="02020603050405020304" pitchFamily="18" charset="0"/>
              <a:ea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a:solidFill>
                  <a:srgbClr val="7030A0"/>
                </a:solidFill>
                <a:latin typeface="Calibri" panose="020F0502020204030204" pitchFamily="34" charset="0"/>
                <a:ea typeface="MS PGothic" panose="020B0600070205080204" pitchFamily="34" charset="-128"/>
              </a:rPr>
              <a:t>Giảng dạy bằng Tiếng Anh hoặc Tiếng Việt</a:t>
            </a:r>
            <a:endParaRPr lang="en-SG" sz="1200">
              <a:latin typeface="Times New Roman" panose="02020603050405020304" pitchFamily="18" charset="0"/>
              <a:ea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smtClean="0">
                <a:solidFill>
                  <a:srgbClr val="7030A0"/>
                </a:solidFill>
                <a:latin typeface="Calibri" panose="020F0502020204030204" pitchFamily="34" charset="0"/>
                <a:ea typeface="MS PGothic" panose="020B0600070205080204" pitchFamily="34" charset="-128"/>
              </a:rPr>
              <a:t>Bằng chuyên ngành được </a:t>
            </a:r>
            <a:r>
              <a:rPr lang="en-SG" sz="1200" b="1">
                <a:solidFill>
                  <a:srgbClr val="7030A0"/>
                </a:solidFill>
                <a:latin typeface="Calibri" panose="020F0502020204030204" pitchFamily="34" charset="0"/>
                <a:ea typeface="MS PGothic" panose="020B0600070205080204" pitchFamily="34" charset="-128"/>
              </a:rPr>
              <a:t>cấp bởi Trường Cao đẳng City of Glasgow</a:t>
            </a:r>
            <a:endParaRPr lang="en-SG" sz="1200" b="1" dirty="0">
              <a:solidFill>
                <a:srgbClr val="7030A0"/>
              </a:solidFill>
              <a:latin typeface="Calibri" panose="020F0502020204030204" pitchFamily="34" charset="0"/>
              <a:ea typeface="MS PGothic" panose="020B0600070205080204" pitchFamily="34" charset="-128"/>
            </a:endParaRPr>
          </a:p>
        </p:txBody>
      </p:sp>
      <p:sp>
        <p:nvSpPr>
          <p:cNvPr id="8" name="Rounded Rectangle 381">
            <a:extLst>
              <a:ext uri="{FF2B5EF4-FFF2-40B4-BE49-F238E27FC236}">
                <a16:creationId xmlns="" xmlns:a16="http://schemas.microsoft.com/office/drawing/2014/main" id="{6098E2DF-3874-4F39-9242-CF1013562D8E}"/>
              </a:ext>
            </a:extLst>
          </p:cNvPr>
          <p:cNvSpPr/>
          <p:nvPr/>
        </p:nvSpPr>
        <p:spPr>
          <a:xfrm>
            <a:off x="2769787" y="2967466"/>
            <a:ext cx="914400" cy="5156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0"/>
              </a:spcAft>
            </a:pPr>
            <a:r>
              <a:rPr lang="en-US" sz="1100" smtClean="0">
                <a:effectLst/>
                <a:latin typeface="Times New Roman" panose="02020603050405020304" pitchFamily="18" charset="0"/>
                <a:ea typeface="Times New Roman" panose="02020603050405020304" pitchFamily="18" charset="0"/>
                <a:cs typeface="Times New Roman" panose="02020603050405020304" pitchFamily="18" charset="0"/>
              </a:rPr>
              <a:t>Bước 1</a:t>
            </a:r>
            <a:endParaRPr lang="en-SG" sz="11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9" name="Rounded Rectangle 382">
            <a:extLst>
              <a:ext uri="{FF2B5EF4-FFF2-40B4-BE49-F238E27FC236}">
                <a16:creationId xmlns="" xmlns:a16="http://schemas.microsoft.com/office/drawing/2014/main" id="{2AA52449-DDAC-465F-8773-B47AE863235F}"/>
              </a:ext>
            </a:extLst>
          </p:cNvPr>
          <p:cNvSpPr/>
          <p:nvPr/>
        </p:nvSpPr>
        <p:spPr>
          <a:xfrm>
            <a:off x="2769787" y="5626521"/>
            <a:ext cx="914400" cy="5156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0"/>
              </a:spcAft>
            </a:pPr>
            <a:r>
              <a:rPr lang="en-US" sz="1100" smtClean="0">
                <a:effectLst/>
                <a:latin typeface="Times New Roman" panose="02020603050405020304" pitchFamily="18" charset="0"/>
                <a:ea typeface="Times New Roman" panose="02020603050405020304" pitchFamily="18" charset="0"/>
                <a:cs typeface="Times New Roman" panose="02020603050405020304" pitchFamily="18" charset="0"/>
              </a:rPr>
              <a:t>Bước 2</a:t>
            </a:r>
            <a:endParaRPr lang="en-SG" sz="11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0" name="Rectangle 9">
            <a:extLst>
              <a:ext uri="{FF2B5EF4-FFF2-40B4-BE49-F238E27FC236}">
                <a16:creationId xmlns="" xmlns:a16="http://schemas.microsoft.com/office/drawing/2014/main" id="{2E8DB287-22EB-4460-BC6B-D7794EEEBDD4}"/>
              </a:ext>
            </a:extLst>
          </p:cNvPr>
          <p:cNvSpPr/>
          <p:nvPr/>
        </p:nvSpPr>
        <p:spPr>
          <a:xfrm>
            <a:off x="3940092" y="2937621"/>
            <a:ext cx="1543050" cy="914400"/>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eaLnBrk="0" fontAlgn="base" hangingPunct="0">
              <a:spcAft>
                <a:spcPts val="0"/>
              </a:spcAft>
            </a:pPr>
            <a:r>
              <a:rPr lang="en-SG" sz="1100" b="1" smtClean="0">
                <a:solidFill>
                  <a:srgbClr val="FFFFFF"/>
                </a:solidFill>
                <a:latin typeface="Times New Roman" panose="02020603050405020304" pitchFamily="18" charset="0"/>
                <a:ea typeface="Times New Roman" panose="02020603050405020304" pitchFamily="18" charset="0"/>
                <a:cs typeface="Times New Roman" panose="02020603050405020304" pitchFamily="18" charset="0"/>
              </a:rPr>
              <a:t>Đào tạo tổng quát bởi Trường Cao đẳng City of Glasgow tại Việt Nam</a:t>
            </a:r>
            <a:endParaRPr lang="en-SG" sz="8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1" name="TextBox 15">
            <a:extLst>
              <a:ext uri="{FF2B5EF4-FFF2-40B4-BE49-F238E27FC236}">
                <a16:creationId xmlns="" xmlns:a16="http://schemas.microsoft.com/office/drawing/2014/main" id="{7C685B0A-FBA9-40F6-AF07-10D7257D7CA8}"/>
              </a:ext>
            </a:extLst>
          </p:cNvPr>
          <p:cNvSpPr txBox="1"/>
          <p:nvPr/>
        </p:nvSpPr>
        <p:spPr>
          <a:xfrm>
            <a:off x="6466121" y="2758551"/>
            <a:ext cx="5350741" cy="2163445"/>
          </a:xfrm>
          <a:prstGeom prst="rect">
            <a:avLst/>
          </a:prstGeom>
          <a:noFill/>
        </p:spPr>
        <p:txBody>
          <a:bodyPr wrap="square" rtlCol="0">
            <a:noAutofit/>
          </a:bodyPr>
          <a:lstStyle/>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kern="1200" smtClean="0">
                <a:solidFill>
                  <a:srgbClr val="000000"/>
                </a:solidFill>
                <a:effectLst/>
                <a:latin typeface="Calibri" panose="020F0502020204030204" pitchFamily="34" charset="0"/>
                <a:ea typeface="MS PGothic" panose="020B0600070205080204" pitchFamily="34" charset="-128"/>
              </a:rPr>
              <a:t>4 ngày đào tạo tổng quát cho giảng viên</a:t>
            </a:r>
            <a:endParaRPr lang="en-SG" sz="1200" b="1" kern="1200" dirty="0">
              <a:solidFill>
                <a:srgbClr val="000000"/>
              </a:solidFill>
              <a:effectLst/>
              <a:latin typeface="Calibri" panose="020F0502020204030204" pitchFamily="34" charset="0"/>
              <a:ea typeface="MS PGothic" panose="020B0600070205080204" pitchFamily="34" charset="-128"/>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kern="1200" dirty="0">
                <a:solidFill>
                  <a:srgbClr val="000000"/>
                </a:solidFill>
                <a:effectLst/>
                <a:latin typeface="Calibri" panose="020F0502020204030204" pitchFamily="34" charset="0"/>
                <a:ea typeface="MS PGothic" panose="020B0600070205080204" pitchFamily="34" charset="-128"/>
              </a:rPr>
              <a:t>GBP  </a:t>
            </a:r>
            <a:r>
              <a:rPr lang="en-SG" sz="1200" b="1" kern="1200">
                <a:solidFill>
                  <a:srgbClr val="000000"/>
                </a:solidFill>
                <a:effectLst/>
                <a:latin typeface="Calibri" panose="020F0502020204030204" pitchFamily="34" charset="0"/>
                <a:ea typeface="MS PGothic" panose="020B0600070205080204" pitchFamily="34" charset="-128"/>
              </a:rPr>
              <a:t>///// </a:t>
            </a:r>
            <a:r>
              <a:rPr lang="en-SG" sz="1200" b="1" smtClean="0">
                <a:solidFill>
                  <a:srgbClr val="000000"/>
                </a:solidFill>
                <a:latin typeface="Calibri" panose="020F0502020204030204" pitchFamily="34" charset="0"/>
                <a:ea typeface="MS PGothic" panose="020B0600070205080204" pitchFamily="34" charset="-128"/>
              </a:rPr>
              <a:t>(</a:t>
            </a:r>
            <a:r>
              <a:rPr lang="en-SG" sz="1200" b="1" kern="1200" smtClean="0">
                <a:solidFill>
                  <a:srgbClr val="000000"/>
                </a:solidFill>
                <a:effectLst/>
                <a:latin typeface="Calibri" panose="020F0502020204030204" pitchFamily="34" charset="0"/>
                <a:ea typeface="MS PGothic" panose="020B0600070205080204" pitchFamily="34" charset="-128"/>
              </a:rPr>
              <a:t>Tối đa 35 giảng viên)</a:t>
            </a:r>
            <a:endParaRPr lang="en-SG" sz="1200" dirty="0">
              <a:effectLst/>
              <a:latin typeface="Times New Roman" panose="02020603050405020304" pitchFamily="18" charset="0"/>
              <a:ea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kern="1200" smtClean="0">
                <a:solidFill>
                  <a:srgbClr val="000000"/>
                </a:solidFill>
                <a:effectLst/>
                <a:latin typeface="Calibri" panose="020F0502020204030204" pitchFamily="34" charset="0"/>
                <a:ea typeface="MS PGothic" panose="020B0600070205080204" pitchFamily="34" charset="-128"/>
              </a:rPr>
              <a:t>Giáo viên quốc tế</a:t>
            </a:r>
            <a:endParaRPr lang="en-SG" sz="1200" dirty="0">
              <a:effectLst/>
              <a:latin typeface="Times New Roman" panose="02020603050405020304" pitchFamily="18" charset="0"/>
              <a:ea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kern="1200" smtClean="0">
                <a:solidFill>
                  <a:srgbClr val="000000"/>
                </a:solidFill>
                <a:effectLst/>
                <a:latin typeface="Calibri" panose="020F0502020204030204" pitchFamily="34" charset="0"/>
                <a:ea typeface="MS PGothic" panose="020B0600070205080204" pitchFamily="34" charset="-128"/>
              </a:rPr>
              <a:t>Giảng dạy bằng Tiếng Anh (Trường Cao đẳng Lý Tự Trọng hỗ trợ Phiên dịch viên)</a:t>
            </a:r>
            <a:endParaRPr lang="en-SG" sz="1200" dirty="0">
              <a:effectLst/>
              <a:latin typeface="Times New Roman" panose="02020603050405020304" pitchFamily="18" charset="0"/>
              <a:ea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a:solidFill>
                  <a:srgbClr val="000000"/>
                </a:solidFill>
                <a:latin typeface="Times New Roman" panose="02020603050405020304" pitchFamily="18" charset="0"/>
                <a:ea typeface="MS PGothic" panose="020B0600070205080204" pitchFamily="34" charset="-128"/>
                <a:cs typeface="Times New Roman" panose="02020603050405020304" pitchFamily="18" charset="0"/>
              </a:rPr>
              <a:t>Kế hoạch kiểm tra và kiểm tra trắc nghiệm</a:t>
            </a:r>
            <a:endParaRPr lang="en-SG" sz="1200">
              <a:latin typeface="Times New Roman" panose="02020603050405020304" pitchFamily="18" charset="0"/>
              <a:ea typeface="Times New Roman" panose="02020603050405020304" pitchFamily="18" charset="0"/>
              <a:cs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a:solidFill>
                  <a:srgbClr val="000000"/>
                </a:solidFill>
                <a:latin typeface="Times New Roman" panose="02020603050405020304" pitchFamily="18" charset="0"/>
                <a:ea typeface="MS PGothic" panose="020B0600070205080204" pitchFamily="34" charset="-128"/>
                <a:cs typeface="Times New Roman" panose="02020603050405020304" pitchFamily="18" charset="0"/>
              </a:rPr>
              <a:t>Hướng dẫn cho Hướng dẫn viên và giảng viên</a:t>
            </a:r>
            <a:endParaRPr lang="en-SG" sz="1200">
              <a:latin typeface="Times New Roman" panose="02020603050405020304" pitchFamily="18" charset="0"/>
              <a:ea typeface="Times New Roman" panose="02020603050405020304" pitchFamily="18" charset="0"/>
              <a:cs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a:solidFill>
                  <a:srgbClr val="000000"/>
                </a:solidFill>
                <a:latin typeface="Times New Roman" panose="02020603050405020304" pitchFamily="18" charset="0"/>
                <a:ea typeface="MS PGothic" panose="020B0600070205080204" pitchFamily="34" charset="-128"/>
                <a:cs typeface="Times New Roman" panose="02020603050405020304" pitchFamily="18" charset="0"/>
              </a:rPr>
              <a:t>Case study cho người học</a:t>
            </a:r>
            <a:endParaRPr lang="en-SG"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2" name="Down Arrow 11">
            <a:extLst>
              <a:ext uri="{FF2B5EF4-FFF2-40B4-BE49-F238E27FC236}">
                <a16:creationId xmlns="" xmlns:a16="http://schemas.microsoft.com/office/drawing/2014/main" id="{94ECF88F-BA78-4B6D-B494-62F171917E31}"/>
              </a:ext>
            </a:extLst>
          </p:cNvPr>
          <p:cNvSpPr/>
          <p:nvPr/>
        </p:nvSpPr>
        <p:spPr>
          <a:xfrm>
            <a:off x="4516037" y="4406376"/>
            <a:ext cx="494030" cy="51562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SG"/>
          </a:p>
        </p:txBody>
      </p:sp>
      <p:sp>
        <p:nvSpPr>
          <p:cNvPr id="13" name="TextBox 12">
            <a:extLst>
              <a:ext uri="{FF2B5EF4-FFF2-40B4-BE49-F238E27FC236}">
                <a16:creationId xmlns="" xmlns:a16="http://schemas.microsoft.com/office/drawing/2014/main" id="{6EA8C7B0-F653-4013-A9E9-D0DFB6181AC8}"/>
              </a:ext>
            </a:extLst>
          </p:cNvPr>
          <p:cNvSpPr txBox="1"/>
          <p:nvPr/>
        </p:nvSpPr>
        <p:spPr>
          <a:xfrm flipH="1">
            <a:off x="85558" y="3944711"/>
            <a:ext cx="2684229" cy="1477328"/>
          </a:xfrm>
          <a:prstGeom prst="rect">
            <a:avLst/>
          </a:prstGeom>
          <a:noFill/>
        </p:spPr>
        <p:txBody>
          <a:bodyPr wrap="square" rtlCol="0">
            <a:spAutoFit/>
          </a:bodyPr>
          <a:lstStyle/>
          <a:p>
            <a:r>
              <a:rPr lang="en-SG" smtClean="0">
                <a:solidFill>
                  <a:srgbClr val="0070C0"/>
                </a:solidFill>
                <a:latin typeface="Times New Roman" panose="02020603050405020304" pitchFamily="18" charset="0"/>
                <a:cs typeface="Times New Roman" panose="02020603050405020304" pitchFamily="18" charset="0"/>
              </a:rPr>
              <a:t>Xin hãy chú ý rằng đây là mô hình được đề xuất gần đây.</a:t>
            </a:r>
            <a:endParaRPr lang="en-SG" dirty="0">
              <a:solidFill>
                <a:srgbClr val="0070C0"/>
              </a:solidFill>
              <a:latin typeface="Times New Roman" panose="02020603050405020304" pitchFamily="18" charset="0"/>
              <a:cs typeface="Times New Roman" panose="02020603050405020304" pitchFamily="18" charset="0"/>
            </a:endParaRPr>
          </a:p>
          <a:p>
            <a:r>
              <a:rPr lang="en-SG" smtClean="0">
                <a:solidFill>
                  <a:srgbClr val="0070C0"/>
                </a:solidFill>
                <a:latin typeface="Times New Roman" panose="02020603050405020304" pitchFamily="18" charset="0"/>
                <a:cs typeface="Times New Roman" panose="02020603050405020304" pitchFamily="18" charset="0"/>
              </a:rPr>
              <a:t>Giá cả sẽ được xác nhận vào ngày 18/07</a:t>
            </a:r>
            <a:r>
              <a:rPr lang="en-SG" smtClean="0">
                <a:solidFill>
                  <a:srgbClr val="0070C0"/>
                </a:solidFill>
              </a:rPr>
              <a:t> </a:t>
            </a:r>
            <a:endParaRPr lang="en-SG" dirty="0">
              <a:solidFill>
                <a:srgbClr val="0070C0"/>
              </a:solidFill>
            </a:endParaRPr>
          </a:p>
        </p:txBody>
      </p:sp>
      <p:sp>
        <p:nvSpPr>
          <p:cNvPr id="15" name="Title 4">
            <a:extLst>
              <a:ext uri="{FF2B5EF4-FFF2-40B4-BE49-F238E27FC236}">
                <a16:creationId xmlns="" xmlns:a16="http://schemas.microsoft.com/office/drawing/2014/main" id="{B4520A18-4DC8-4475-BD93-F6E57A00F3FC}"/>
              </a:ext>
            </a:extLst>
          </p:cNvPr>
          <p:cNvSpPr>
            <a:spLocks noGrp="1"/>
          </p:cNvSpPr>
          <p:nvPr>
            <p:ph type="title"/>
          </p:nvPr>
        </p:nvSpPr>
        <p:spPr>
          <a:xfrm>
            <a:off x="957896" y="1420928"/>
            <a:ext cx="9937116" cy="706964"/>
          </a:xfrm>
        </p:spPr>
        <p:txBody>
          <a:bodyPr/>
          <a:lstStyle/>
          <a:p>
            <a:r>
              <a:rPr lang="en-SG" smtClean="0">
                <a:latin typeface="Times New Roman" panose="02020603050405020304" pitchFamily="18" charset="0"/>
                <a:cs typeface="Times New Roman" panose="02020603050405020304" pitchFamily="18" charset="0"/>
              </a:rPr>
              <a:t>Bằng chuyên ngành</a:t>
            </a:r>
            <a:r>
              <a:rPr lang="en-SG" smtClean="0"/>
              <a:t/>
            </a:r>
            <a:br>
              <a:rPr lang="en-SG" smtClean="0"/>
            </a:br>
            <a:r>
              <a:rPr lang="en-US" sz="2000" smtClean="0">
                <a:latin typeface="Times New Roman" panose="02020603050405020304" pitchFamily="18" charset="0"/>
                <a:cs typeface="Times New Roman" panose="02020603050405020304" pitchFamily="18" charset="0"/>
              </a:rPr>
              <a:t>Kỹ Thuật Cơ khí, Ngôn ngữ Anh, Xây dựng, Công nghệ Thông tin hoặc Kỹ thuật Điện </a:t>
            </a:r>
            <a:r>
              <a:rPr lang="en-US"/>
              <a:t/>
            </a:r>
            <a:br>
              <a:rPr lang="en-US"/>
            </a:br>
            <a:r>
              <a:rPr lang="en-SG" dirty="0"/>
              <a:t/>
            </a:r>
            <a:br>
              <a:rPr lang="en-SG" dirty="0"/>
            </a:br>
            <a:endParaRPr lang="en-SG" dirty="0"/>
          </a:p>
        </p:txBody>
      </p:sp>
    </p:spTree>
    <p:extLst>
      <p:ext uri="{BB962C8B-B14F-4D97-AF65-F5344CB8AC3E}">
        <p14:creationId xmlns:p14="http://schemas.microsoft.com/office/powerpoint/2010/main" val="38937263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 xmlns:a16="http://schemas.microsoft.com/office/drawing/2014/main" id="{2E8DB287-22EB-4460-BC6B-D7794EEEBDD4}"/>
              </a:ext>
            </a:extLst>
          </p:cNvPr>
          <p:cNvSpPr/>
          <p:nvPr/>
        </p:nvSpPr>
        <p:spPr>
          <a:xfrm>
            <a:off x="3940092" y="2937621"/>
            <a:ext cx="1543050" cy="914400"/>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eaLnBrk="0" fontAlgn="base" hangingPunct="0">
              <a:spcAft>
                <a:spcPts val="0"/>
              </a:spcAft>
            </a:pPr>
            <a:r>
              <a:rPr lang="en-SG" sz="1100" b="1">
                <a:solidFill>
                  <a:srgbClr val="FFFFFF"/>
                </a:solidFill>
                <a:latin typeface="Times New Roman" panose="02020603050405020304" pitchFamily="18" charset="0"/>
                <a:ea typeface="Times New Roman" panose="02020603050405020304" pitchFamily="18" charset="0"/>
                <a:cs typeface="Times New Roman" panose="02020603050405020304" pitchFamily="18" charset="0"/>
              </a:rPr>
              <a:t>Trường Cao đẳng City of Glasgow đào tạo giảng viên với các môn học cụ thể tại Việt Nam</a:t>
            </a:r>
            <a:endParaRPr lang="en-SG" sz="8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1" name="TextBox 15">
            <a:extLst>
              <a:ext uri="{FF2B5EF4-FFF2-40B4-BE49-F238E27FC236}">
                <a16:creationId xmlns="" xmlns:a16="http://schemas.microsoft.com/office/drawing/2014/main" id="{7C685B0A-FBA9-40F6-AF07-10D7257D7CA8}"/>
              </a:ext>
            </a:extLst>
          </p:cNvPr>
          <p:cNvSpPr txBox="1"/>
          <p:nvPr/>
        </p:nvSpPr>
        <p:spPr>
          <a:xfrm>
            <a:off x="6466121" y="2758551"/>
            <a:ext cx="4428891" cy="2163445"/>
          </a:xfrm>
          <a:prstGeom prst="rect">
            <a:avLst/>
          </a:prstGeom>
          <a:noFill/>
        </p:spPr>
        <p:txBody>
          <a:bodyPr wrap="square" rtlCol="0">
            <a:noAutofit/>
          </a:bodyPr>
          <a:lstStyle/>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a:solidFill>
                  <a:srgbClr val="000000"/>
                </a:solidFill>
                <a:latin typeface="Times New Roman" panose="02020603050405020304" pitchFamily="18" charset="0"/>
                <a:ea typeface="MS PGothic" panose="020B0600070205080204" pitchFamily="34" charset="-128"/>
                <a:cs typeface="Times New Roman" panose="02020603050405020304" pitchFamily="18" charset="0"/>
              </a:rPr>
              <a:t>Đào tạo 4 ngày </a:t>
            </a: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a:solidFill>
                  <a:srgbClr val="000000"/>
                </a:solidFill>
                <a:latin typeface="Times New Roman" panose="02020603050405020304" pitchFamily="18" charset="0"/>
                <a:ea typeface="MS PGothic" panose="020B0600070205080204" pitchFamily="34" charset="-128"/>
                <a:cs typeface="Times New Roman" panose="02020603050405020304" pitchFamily="18" charset="0"/>
              </a:rPr>
              <a:t>3 ngày rưỡi đào tạo giảng viên</a:t>
            </a: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a:solidFill>
                  <a:srgbClr val="000000"/>
                </a:solidFill>
                <a:latin typeface="Times New Roman" panose="02020603050405020304" pitchFamily="18" charset="0"/>
                <a:ea typeface="MS PGothic" panose="020B0600070205080204" pitchFamily="34" charset="-128"/>
                <a:cs typeface="Times New Roman" panose="02020603050405020304" pitchFamily="18" charset="0"/>
              </a:rPr>
              <a:t>Nửa ngày thỉnh giảng cho sinh viên </a:t>
            </a: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a:solidFill>
                  <a:srgbClr val="000000"/>
                </a:solidFill>
                <a:latin typeface="Times New Roman" panose="02020603050405020304" pitchFamily="18" charset="0"/>
                <a:ea typeface="MS PGothic" panose="020B0600070205080204" pitchFamily="34" charset="-128"/>
                <a:cs typeface="Times New Roman" panose="02020603050405020304" pitchFamily="18" charset="0"/>
              </a:rPr>
              <a:t>GBP 7,300 cho mỗi môn học (với tối đa 35 giảng viên)</a:t>
            </a:r>
            <a:endParaRPr lang="en-SG" sz="1200">
              <a:latin typeface="Times New Roman" panose="02020603050405020304" pitchFamily="18" charset="0"/>
              <a:ea typeface="Times New Roman" panose="02020603050405020304" pitchFamily="18" charset="0"/>
              <a:cs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a:solidFill>
                  <a:srgbClr val="000000"/>
                </a:solidFill>
                <a:latin typeface="Times New Roman" panose="02020603050405020304" pitchFamily="18" charset="0"/>
                <a:ea typeface="MS PGothic" panose="020B0600070205080204" pitchFamily="34" charset="-128"/>
                <a:cs typeface="Times New Roman" panose="02020603050405020304" pitchFamily="18" charset="0"/>
              </a:rPr>
              <a:t>Đào tạo viên quốc tế</a:t>
            </a:r>
            <a:endParaRPr lang="en-SG" sz="1200">
              <a:latin typeface="Times New Roman" panose="02020603050405020304" pitchFamily="18" charset="0"/>
              <a:ea typeface="Times New Roman" panose="02020603050405020304" pitchFamily="18" charset="0"/>
              <a:cs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a:solidFill>
                  <a:srgbClr val="000000"/>
                </a:solidFill>
                <a:latin typeface="Times New Roman" panose="02020603050405020304" pitchFamily="18" charset="0"/>
                <a:ea typeface="MS PGothic" panose="020B0600070205080204" pitchFamily="34" charset="-128"/>
                <a:cs typeface="Times New Roman" panose="02020603050405020304" pitchFamily="18" charset="0"/>
              </a:rPr>
              <a:t>Giảng dạy bằng Tiếng Anh (Trường Cao đẳng Lý Tự Trọng hỗ trợ phiên dịch)</a:t>
            </a:r>
            <a:endParaRPr lang="en-SG" sz="1200">
              <a:latin typeface="Times New Roman" panose="02020603050405020304" pitchFamily="18" charset="0"/>
              <a:ea typeface="Times New Roman" panose="02020603050405020304" pitchFamily="18" charset="0"/>
              <a:cs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a:solidFill>
                  <a:srgbClr val="000000"/>
                </a:solidFill>
                <a:latin typeface="Times New Roman" panose="02020603050405020304" pitchFamily="18" charset="0"/>
                <a:ea typeface="MS PGothic" panose="020B0600070205080204" pitchFamily="34" charset="-128"/>
                <a:cs typeface="Times New Roman" panose="02020603050405020304" pitchFamily="18" charset="0"/>
              </a:rPr>
              <a:t>Kế hoạch kiểm tra và kiểm tra trắc nghiệm</a:t>
            </a:r>
            <a:endParaRPr lang="en-SG" sz="1200">
              <a:latin typeface="Times New Roman" panose="02020603050405020304" pitchFamily="18" charset="0"/>
              <a:ea typeface="Times New Roman" panose="02020603050405020304" pitchFamily="18" charset="0"/>
              <a:cs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a:solidFill>
                  <a:srgbClr val="000000"/>
                </a:solidFill>
                <a:latin typeface="Times New Roman" panose="02020603050405020304" pitchFamily="18" charset="0"/>
                <a:ea typeface="MS PGothic" panose="020B0600070205080204" pitchFamily="34" charset="-128"/>
                <a:cs typeface="Times New Roman" panose="02020603050405020304" pitchFamily="18" charset="0"/>
              </a:rPr>
              <a:t>Hướng dẫn cho Hướng dẫn viên và giảng viên</a:t>
            </a:r>
            <a:endParaRPr lang="en-SG" sz="1200">
              <a:latin typeface="Times New Roman" panose="02020603050405020304" pitchFamily="18" charset="0"/>
              <a:ea typeface="Times New Roman" panose="02020603050405020304" pitchFamily="18" charset="0"/>
              <a:cs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a:solidFill>
                  <a:srgbClr val="000000"/>
                </a:solidFill>
                <a:latin typeface="Times New Roman" panose="02020603050405020304" pitchFamily="18" charset="0"/>
                <a:ea typeface="MS PGothic" panose="020B0600070205080204" pitchFamily="34" charset="-128"/>
                <a:cs typeface="Times New Roman" panose="02020603050405020304" pitchFamily="18" charset="0"/>
              </a:rPr>
              <a:t>Case study cho người học</a:t>
            </a:r>
            <a:endParaRPr lang="en-SG"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2" name="Down Arrow 11">
            <a:extLst>
              <a:ext uri="{FF2B5EF4-FFF2-40B4-BE49-F238E27FC236}">
                <a16:creationId xmlns="" xmlns:a16="http://schemas.microsoft.com/office/drawing/2014/main" id="{94ECF88F-BA78-4B6D-B494-62F171917E31}"/>
              </a:ext>
            </a:extLst>
          </p:cNvPr>
          <p:cNvSpPr/>
          <p:nvPr/>
        </p:nvSpPr>
        <p:spPr>
          <a:xfrm>
            <a:off x="4516037" y="4406376"/>
            <a:ext cx="494030" cy="51562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SG"/>
          </a:p>
        </p:txBody>
      </p:sp>
      <p:sp>
        <p:nvSpPr>
          <p:cNvPr id="13" name="Rectangle 12">
            <a:extLst>
              <a:ext uri="{FF2B5EF4-FFF2-40B4-BE49-F238E27FC236}">
                <a16:creationId xmlns="" xmlns:a16="http://schemas.microsoft.com/office/drawing/2014/main" id="{02426369-40B0-471F-B38E-D477366374D7}"/>
              </a:ext>
            </a:extLst>
          </p:cNvPr>
          <p:cNvSpPr/>
          <p:nvPr/>
        </p:nvSpPr>
        <p:spPr>
          <a:xfrm>
            <a:off x="3971207" y="5369615"/>
            <a:ext cx="1524000" cy="889000"/>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eaLnBrk="0" fontAlgn="base" hangingPunct="0">
              <a:spcAft>
                <a:spcPts val="0"/>
              </a:spcAft>
            </a:pPr>
            <a:r>
              <a:rPr lang="en-SG" sz="1100" b="1" smtClean="0">
                <a:solidFill>
                  <a:srgbClr val="FFFFFF"/>
                </a:solidFill>
                <a:latin typeface="Times New Roman" panose="02020603050405020304" pitchFamily="18" charset="0"/>
                <a:ea typeface="Times New Roman" panose="02020603050405020304" pitchFamily="18" charset="0"/>
                <a:cs typeface="Times New Roman" panose="02020603050405020304" pitchFamily="18" charset="0"/>
              </a:rPr>
              <a:t>5 </a:t>
            </a:r>
            <a:r>
              <a:rPr lang="en-SG" sz="1100" b="1">
                <a:solidFill>
                  <a:srgbClr val="FFFFFF"/>
                </a:solidFill>
                <a:latin typeface="Times New Roman" panose="02020603050405020304" pitchFamily="18" charset="0"/>
                <a:ea typeface="Times New Roman" panose="02020603050405020304" pitchFamily="18" charset="0"/>
                <a:cs typeface="Times New Roman" panose="02020603050405020304" pitchFamily="18" charset="0"/>
              </a:rPr>
              <a:t>module cho học sinh tại Việt Nam</a:t>
            </a:r>
            <a:endParaRPr lang="en-SG" sz="120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4" name="TextBox 17">
            <a:extLst>
              <a:ext uri="{FF2B5EF4-FFF2-40B4-BE49-F238E27FC236}">
                <a16:creationId xmlns="" xmlns:a16="http://schemas.microsoft.com/office/drawing/2014/main" id="{6B7E67B6-5972-4788-B393-D2DF523E63C5}"/>
              </a:ext>
            </a:extLst>
          </p:cNvPr>
          <p:cNvSpPr txBox="1"/>
          <p:nvPr/>
        </p:nvSpPr>
        <p:spPr>
          <a:xfrm>
            <a:off x="6696794" y="5045130"/>
            <a:ext cx="5038005" cy="1537970"/>
          </a:xfrm>
          <a:prstGeom prst="rect">
            <a:avLst/>
          </a:prstGeom>
          <a:noFill/>
        </p:spPr>
        <p:txBody>
          <a:bodyPr wrap="square" rtlCol="0">
            <a:noAutofit/>
          </a:bodyPr>
          <a:lstStyle/>
          <a:p>
            <a:pPr marL="457200" indent="-228600" eaLnBrk="0" fontAlgn="base" hangingPunct="0">
              <a:lnSpc>
                <a:spcPct val="115000"/>
              </a:lnSpc>
              <a:spcAft>
                <a:spcPts val="0"/>
              </a:spcAft>
              <a:buFont typeface="Arial" panose="020B0604020202020204" pitchFamily="34" charset="0"/>
              <a:buChar char="•"/>
              <a:tabLst>
                <a:tab pos="457200" algn="l"/>
              </a:tabLst>
            </a:pPr>
            <a:r>
              <a:rPr lang="en-SG" sz="1100" b="1" smtClean="0">
                <a:solidFill>
                  <a:srgbClr val="7030A0"/>
                </a:solidFill>
                <a:latin typeface="Calibri" panose="020F0502020204030204" pitchFamily="34" charset="0"/>
                <a:ea typeface="MS PGothic" panose="020B0600070205080204" pitchFamily="34" charset="-128"/>
              </a:rPr>
              <a:t>5 </a:t>
            </a:r>
            <a:r>
              <a:rPr lang="en-SG" sz="1100" b="1">
                <a:solidFill>
                  <a:srgbClr val="7030A0"/>
                </a:solidFill>
                <a:latin typeface="Calibri" panose="020F0502020204030204" pitchFamily="34" charset="0"/>
                <a:ea typeface="MS PGothic" panose="020B0600070205080204" pitchFamily="34" charset="-128"/>
              </a:rPr>
              <a:t>module quốc tế</a:t>
            </a:r>
            <a:endParaRPr lang="en-SG" sz="1100">
              <a:latin typeface="Times New Roman" panose="02020603050405020304" pitchFamily="18" charset="0"/>
              <a:ea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100" b="1">
                <a:solidFill>
                  <a:srgbClr val="7030A0"/>
                </a:solidFill>
                <a:latin typeface="Calibri" panose="020F0502020204030204" pitchFamily="34" charset="0"/>
                <a:ea typeface="MS PGothic" panose="020B0600070205080204" pitchFamily="34" charset="-128"/>
              </a:rPr>
              <a:t>24 giờ mỗi module </a:t>
            </a:r>
            <a:r>
              <a:rPr lang="en-SG" sz="1100" b="1" smtClean="0">
                <a:solidFill>
                  <a:srgbClr val="7030A0"/>
                </a:solidFill>
                <a:latin typeface="Calibri" panose="020F0502020204030204" pitchFamily="34" charset="0"/>
                <a:ea typeface="MS PGothic" panose="020B0600070205080204" pitchFamily="34" charset="-128"/>
              </a:rPr>
              <a:t>(120 giờ </a:t>
            </a:r>
            <a:r>
              <a:rPr lang="en-SG" sz="1100" b="1">
                <a:solidFill>
                  <a:srgbClr val="7030A0"/>
                </a:solidFill>
                <a:latin typeface="Calibri" panose="020F0502020204030204" pitchFamily="34" charset="0"/>
                <a:ea typeface="MS PGothic" panose="020B0600070205080204" pitchFamily="34" charset="-128"/>
              </a:rPr>
              <a:t>tổng cộng)</a:t>
            </a:r>
            <a:endParaRPr lang="en-SG" sz="1100">
              <a:latin typeface="Times New Roman" panose="02020603050405020304" pitchFamily="18" charset="0"/>
              <a:ea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100" b="1" smtClean="0">
                <a:solidFill>
                  <a:srgbClr val="7030A0"/>
                </a:solidFill>
                <a:latin typeface="Calibri" panose="020F0502020204030204" pitchFamily="34" charset="0"/>
                <a:ea typeface="MS PGothic" panose="020B0600070205080204" pitchFamily="34" charset="-128"/>
              </a:rPr>
              <a:t>95 GBP </a:t>
            </a:r>
            <a:r>
              <a:rPr lang="en-SG" sz="1100" b="1">
                <a:solidFill>
                  <a:srgbClr val="7030A0"/>
                </a:solidFill>
                <a:latin typeface="Calibri" panose="020F0502020204030204" pitchFamily="34" charset="0"/>
                <a:ea typeface="MS PGothic" panose="020B0600070205080204" pitchFamily="34" charset="-128"/>
              </a:rPr>
              <a:t>cho mỗi sinh viên (tối thiểu 10 sinh viên)</a:t>
            </a:r>
            <a:r>
              <a:rPr lang="en-SG" sz="1100" b="1">
                <a:latin typeface="Calibri" panose="020F0502020204030204" pitchFamily="34" charset="0"/>
                <a:ea typeface="MS PGothic" panose="020B0600070205080204" pitchFamily="34" charset="-128"/>
              </a:rPr>
              <a:t>*</a:t>
            </a:r>
            <a:endParaRPr lang="en-SG" sz="1100">
              <a:latin typeface="Times New Roman" panose="02020603050405020304" pitchFamily="18" charset="0"/>
              <a:ea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100" b="1">
                <a:solidFill>
                  <a:srgbClr val="7030A0"/>
                </a:solidFill>
                <a:latin typeface="Calibri" panose="020F0502020204030204" pitchFamily="34" charset="0"/>
                <a:ea typeface="MS PGothic" panose="020B0600070205080204" pitchFamily="34" charset="-128"/>
              </a:rPr>
              <a:t>Giảng dạy bởi giảng viên bản </a:t>
            </a:r>
            <a:r>
              <a:rPr lang="en-SG" sz="1100" b="1" smtClean="0">
                <a:solidFill>
                  <a:srgbClr val="7030A0"/>
                </a:solidFill>
                <a:latin typeface="Calibri" panose="020F0502020204030204" pitchFamily="34" charset="0"/>
                <a:ea typeface="MS PGothic" panose="020B0600070205080204" pitchFamily="34" charset="-128"/>
              </a:rPr>
              <a:t>địa đã được đào tạo</a:t>
            </a:r>
            <a:endParaRPr lang="en-SG" sz="1100">
              <a:latin typeface="Times New Roman" panose="02020603050405020304" pitchFamily="18" charset="0"/>
              <a:ea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100" b="1">
                <a:solidFill>
                  <a:srgbClr val="7030A0"/>
                </a:solidFill>
                <a:latin typeface="Calibri" panose="020F0502020204030204" pitchFamily="34" charset="0"/>
                <a:ea typeface="MS PGothic" panose="020B0600070205080204" pitchFamily="34" charset="-128"/>
              </a:rPr>
              <a:t>Tất cả tài liệu giảng dạy và thi cử sẽ được hỗ trợ</a:t>
            </a:r>
            <a:endParaRPr lang="en-SG" sz="1100">
              <a:latin typeface="Times New Roman" panose="02020603050405020304" pitchFamily="18" charset="0"/>
              <a:ea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100" b="1">
                <a:solidFill>
                  <a:srgbClr val="7030A0"/>
                </a:solidFill>
                <a:latin typeface="Calibri" panose="020F0502020204030204" pitchFamily="34" charset="0"/>
                <a:ea typeface="MS PGothic" panose="020B0600070205080204" pitchFamily="34" charset="-128"/>
              </a:rPr>
              <a:t>Giảng dạy bằng Tiếng Anh hoặc Tiếng Việt</a:t>
            </a:r>
            <a:endParaRPr lang="en-SG" sz="1100">
              <a:latin typeface="Times New Roman" panose="02020603050405020304" pitchFamily="18" charset="0"/>
              <a:ea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100" b="1">
                <a:solidFill>
                  <a:srgbClr val="7030A0"/>
                </a:solidFill>
                <a:latin typeface="Calibri" panose="020F0502020204030204" pitchFamily="34" charset="0"/>
                <a:ea typeface="MS PGothic" panose="020B0600070205080204" pitchFamily="34" charset="-128"/>
              </a:rPr>
              <a:t>Chứng chỉ chuyên </a:t>
            </a:r>
            <a:r>
              <a:rPr lang="en-SG" sz="1100" b="1" smtClean="0">
                <a:solidFill>
                  <a:srgbClr val="7030A0"/>
                </a:solidFill>
                <a:latin typeface="Calibri" panose="020F0502020204030204" pitchFamily="34" charset="0"/>
                <a:ea typeface="MS PGothic" panose="020B0600070205080204" pitchFamily="34" charset="-128"/>
              </a:rPr>
              <a:t>nghiệp </a:t>
            </a:r>
            <a:r>
              <a:rPr lang="en-SG" sz="1100" b="1">
                <a:solidFill>
                  <a:srgbClr val="7030A0"/>
                </a:solidFill>
                <a:latin typeface="Calibri" panose="020F0502020204030204" pitchFamily="34" charset="0"/>
                <a:ea typeface="MS PGothic" panose="020B0600070205080204" pitchFamily="34" charset="-128"/>
              </a:rPr>
              <a:t>được cấp bởi Trường Cao đẳng City of Glasgow</a:t>
            </a:r>
          </a:p>
          <a:p>
            <a:pPr marL="228600" eaLnBrk="0" fontAlgn="base" hangingPunct="0">
              <a:lnSpc>
                <a:spcPct val="115000"/>
              </a:lnSpc>
              <a:spcAft>
                <a:spcPts val="0"/>
              </a:spcAft>
              <a:tabLst>
                <a:tab pos="457200" algn="l"/>
              </a:tabLst>
            </a:pPr>
            <a:endParaRPr lang="en-SG" sz="1100" b="1">
              <a:solidFill>
                <a:srgbClr val="7030A0"/>
              </a:solidFill>
              <a:latin typeface="Calibri" panose="020F0502020204030204" pitchFamily="34" charset="0"/>
              <a:ea typeface="MS PGothic" panose="020B0600070205080204" pitchFamily="34" charset="-128"/>
            </a:endParaRPr>
          </a:p>
          <a:p>
            <a:pPr lvl="0" eaLnBrk="0" fontAlgn="base" hangingPunct="0">
              <a:lnSpc>
                <a:spcPct val="115000"/>
              </a:lnSpc>
              <a:spcAft>
                <a:spcPts val="0"/>
              </a:spcAft>
            </a:pPr>
            <a:endParaRPr lang="en-SG" sz="1100" b="1" dirty="0">
              <a:solidFill>
                <a:srgbClr val="7030A0"/>
              </a:solidFill>
              <a:latin typeface="Calibri" panose="020F0502020204030204" pitchFamily="34" charset="0"/>
              <a:ea typeface="MS PGothic" panose="020B0600070205080204" pitchFamily="34" charset="-128"/>
            </a:endParaRPr>
          </a:p>
          <a:p>
            <a:pPr eaLnBrk="0" fontAlgn="base" hangingPunct="0">
              <a:lnSpc>
                <a:spcPct val="115000"/>
              </a:lnSpc>
            </a:pPr>
            <a:r>
              <a:rPr lang="en-SG" sz="1100" b="1" dirty="0">
                <a:latin typeface="Calibri" panose="020F0502020204030204" pitchFamily="34" charset="0"/>
                <a:ea typeface="MS PGothic" panose="020B0600070205080204" pitchFamily="34" charset="-128"/>
              </a:rPr>
              <a:t>*Please refer to the original proposal for additional information on pricing</a:t>
            </a:r>
            <a:endParaRPr lang="en-SG" sz="1100" dirty="0">
              <a:latin typeface="Times New Roman" panose="02020603050405020304" pitchFamily="18" charset="0"/>
              <a:ea typeface="Times New Roman" panose="02020603050405020304" pitchFamily="18" charset="0"/>
            </a:endParaRPr>
          </a:p>
          <a:p>
            <a:pPr lvl="0" eaLnBrk="0" fontAlgn="base" hangingPunct="0">
              <a:lnSpc>
                <a:spcPct val="115000"/>
              </a:lnSpc>
              <a:spcAft>
                <a:spcPts val="0"/>
              </a:spcAft>
            </a:pPr>
            <a:endParaRPr lang="en-SG" sz="1100" dirty="0">
              <a:solidFill>
                <a:srgbClr val="7030A0"/>
              </a:solidFill>
              <a:effectLst/>
              <a:latin typeface="Times New Roman" panose="02020603050405020304" pitchFamily="18" charset="0"/>
              <a:ea typeface="Times New Roman" panose="02020603050405020304" pitchFamily="18" charset="0"/>
            </a:endParaRPr>
          </a:p>
        </p:txBody>
      </p:sp>
      <p:sp>
        <p:nvSpPr>
          <p:cNvPr id="16" name="Title 4">
            <a:extLst>
              <a:ext uri="{FF2B5EF4-FFF2-40B4-BE49-F238E27FC236}">
                <a16:creationId xmlns="" xmlns:a16="http://schemas.microsoft.com/office/drawing/2014/main" id="{B4520A18-4DC8-4475-BD93-F6E57A00F3FC}"/>
              </a:ext>
            </a:extLst>
          </p:cNvPr>
          <p:cNvSpPr>
            <a:spLocks noGrp="1"/>
          </p:cNvSpPr>
          <p:nvPr>
            <p:ph type="title"/>
          </p:nvPr>
        </p:nvSpPr>
        <p:spPr>
          <a:xfrm>
            <a:off x="957896" y="1420928"/>
            <a:ext cx="9937116" cy="706964"/>
          </a:xfrm>
        </p:spPr>
        <p:txBody>
          <a:bodyPr/>
          <a:lstStyle/>
          <a:p>
            <a:r>
              <a:rPr lang="en-SG" smtClean="0"/>
              <a:t>Chứng chỉ chuyên nghiệp</a:t>
            </a:r>
            <a:br>
              <a:rPr lang="en-SG" smtClean="0"/>
            </a:br>
            <a:r>
              <a:rPr lang="en-US" sz="2000" smtClean="0">
                <a:latin typeface="Times New Roman" panose="02020603050405020304" pitchFamily="18" charset="0"/>
                <a:cs typeface="Times New Roman" panose="02020603050405020304" pitchFamily="18" charset="0"/>
              </a:rPr>
              <a:t>Kỹ Thuật Cơ khí, Ngôn ngữ Anh, Xây dựng, Công nghệ Thông tin hoặc Kỹ thuật Điện </a:t>
            </a:r>
            <a:r>
              <a:rPr lang="en-US"/>
              <a:t/>
            </a:r>
            <a:br>
              <a:rPr lang="en-US"/>
            </a:br>
            <a:r>
              <a:rPr lang="en-SG" dirty="0"/>
              <a:t/>
            </a:r>
            <a:br>
              <a:rPr lang="en-SG" dirty="0"/>
            </a:br>
            <a:endParaRPr lang="en-SG" dirty="0"/>
          </a:p>
        </p:txBody>
      </p:sp>
      <p:sp>
        <p:nvSpPr>
          <p:cNvPr id="19" name="Rounded Rectangle 381">
            <a:extLst>
              <a:ext uri="{FF2B5EF4-FFF2-40B4-BE49-F238E27FC236}">
                <a16:creationId xmlns="" xmlns:a16="http://schemas.microsoft.com/office/drawing/2014/main" id="{6098E2DF-3874-4F39-9242-CF1013562D8E}"/>
              </a:ext>
            </a:extLst>
          </p:cNvPr>
          <p:cNvSpPr/>
          <p:nvPr/>
        </p:nvSpPr>
        <p:spPr>
          <a:xfrm>
            <a:off x="2769787" y="3002635"/>
            <a:ext cx="914400" cy="5156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0"/>
              </a:spcAft>
            </a:pPr>
            <a:r>
              <a:rPr lang="en-US" sz="1100" smtClean="0">
                <a:effectLst/>
                <a:latin typeface="Times New Roman" panose="02020603050405020304" pitchFamily="18" charset="0"/>
                <a:ea typeface="Times New Roman" panose="02020603050405020304" pitchFamily="18" charset="0"/>
                <a:cs typeface="Times New Roman" panose="02020603050405020304" pitchFamily="18" charset="0"/>
              </a:rPr>
              <a:t>Bước 1</a:t>
            </a:r>
            <a:endParaRPr lang="en-SG" sz="11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Rounded Rectangle 382">
            <a:extLst>
              <a:ext uri="{FF2B5EF4-FFF2-40B4-BE49-F238E27FC236}">
                <a16:creationId xmlns="" xmlns:a16="http://schemas.microsoft.com/office/drawing/2014/main" id="{2AA52449-DDAC-465F-8773-B47AE863235F}"/>
              </a:ext>
            </a:extLst>
          </p:cNvPr>
          <p:cNvSpPr/>
          <p:nvPr/>
        </p:nvSpPr>
        <p:spPr>
          <a:xfrm>
            <a:off x="2769787" y="5626521"/>
            <a:ext cx="914400" cy="5156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0"/>
              </a:spcAft>
            </a:pPr>
            <a:r>
              <a:rPr lang="en-US" sz="1100" smtClean="0">
                <a:effectLst/>
                <a:latin typeface="Times New Roman" panose="02020603050405020304" pitchFamily="18" charset="0"/>
                <a:ea typeface="Times New Roman" panose="02020603050405020304" pitchFamily="18" charset="0"/>
                <a:cs typeface="Times New Roman" panose="02020603050405020304" pitchFamily="18" charset="0"/>
              </a:rPr>
              <a:t>Bước 2</a:t>
            </a:r>
            <a:endParaRPr lang="en-SG" sz="11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36225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 xmlns:a16="http://schemas.microsoft.com/office/drawing/2014/main" id="{B4520A18-4DC8-4475-BD93-F6E57A00F3FC}"/>
              </a:ext>
            </a:extLst>
          </p:cNvPr>
          <p:cNvSpPr>
            <a:spLocks noGrp="1"/>
          </p:cNvSpPr>
          <p:nvPr>
            <p:ph type="title"/>
          </p:nvPr>
        </p:nvSpPr>
        <p:spPr>
          <a:xfrm>
            <a:off x="957896" y="1420928"/>
            <a:ext cx="9937116" cy="706964"/>
          </a:xfrm>
        </p:spPr>
        <p:txBody>
          <a:bodyPr/>
          <a:lstStyle/>
          <a:p>
            <a:r>
              <a:rPr lang="en-SG" dirty="0"/>
              <a:t>Professional Diploma </a:t>
            </a:r>
            <a:br>
              <a:rPr lang="en-SG" dirty="0"/>
            </a:br>
            <a:r>
              <a:rPr lang="en-US" sz="2000" dirty="0"/>
              <a:t>Mechanical Engineering, English, Construction, IT or Electrical Engineering </a:t>
            </a:r>
            <a:r>
              <a:rPr lang="en-US" dirty="0"/>
              <a:t/>
            </a:r>
            <a:br>
              <a:rPr lang="en-US" dirty="0"/>
            </a:br>
            <a:r>
              <a:rPr lang="en-SG" dirty="0"/>
              <a:t> </a:t>
            </a:r>
            <a:br>
              <a:rPr lang="en-SG" dirty="0"/>
            </a:br>
            <a:endParaRPr lang="en-SG" dirty="0"/>
          </a:p>
        </p:txBody>
      </p:sp>
      <p:sp>
        <p:nvSpPr>
          <p:cNvPr id="10" name="Rectangle 9">
            <a:extLst>
              <a:ext uri="{FF2B5EF4-FFF2-40B4-BE49-F238E27FC236}">
                <a16:creationId xmlns="" xmlns:a16="http://schemas.microsoft.com/office/drawing/2014/main" id="{2E8DB287-22EB-4460-BC6B-D7794EEEBDD4}"/>
              </a:ext>
            </a:extLst>
          </p:cNvPr>
          <p:cNvSpPr/>
          <p:nvPr/>
        </p:nvSpPr>
        <p:spPr>
          <a:xfrm>
            <a:off x="3940092" y="2937621"/>
            <a:ext cx="1543050" cy="914400"/>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eaLnBrk="0" fontAlgn="base" hangingPunct="0">
              <a:spcAft>
                <a:spcPts val="0"/>
              </a:spcAft>
            </a:pPr>
            <a:r>
              <a:rPr lang="en-SG" sz="1100" b="1" dirty="0">
                <a:solidFill>
                  <a:srgbClr val="FFFFFF"/>
                </a:solidFill>
                <a:ea typeface="Times New Roman" panose="02020603050405020304" pitchFamily="18" charset="0"/>
              </a:rPr>
              <a:t>Generic</a:t>
            </a:r>
            <a:r>
              <a:rPr lang="en-SG" sz="1100" b="1" kern="1200" dirty="0">
                <a:solidFill>
                  <a:srgbClr val="FFFFFF"/>
                </a:solidFill>
                <a:effectLst/>
                <a:ea typeface="Times New Roman" panose="02020603050405020304" pitchFamily="18" charset="0"/>
              </a:rPr>
              <a:t> Teacher Training by City of Glasgow College in Vietnam</a:t>
            </a:r>
            <a:endParaRPr lang="en-SG" sz="800" dirty="0">
              <a:effectLst/>
              <a:latin typeface="Tahoma" panose="020B0604030504040204" pitchFamily="34" charset="0"/>
              <a:ea typeface="Times New Roman" panose="02020603050405020304" pitchFamily="18" charset="0"/>
            </a:endParaRPr>
          </a:p>
        </p:txBody>
      </p:sp>
      <p:sp>
        <p:nvSpPr>
          <p:cNvPr id="11" name="TextBox 15">
            <a:extLst>
              <a:ext uri="{FF2B5EF4-FFF2-40B4-BE49-F238E27FC236}">
                <a16:creationId xmlns="" xmlns:a16="http://schemas.microsoft.com/office/drawing/2014/main" id="{7C685B0A-FBA9-40F6-AF07-10D7257D7CA8}"/>
              </a:ext>
            </a:extLst>
          </p:cNvPr>
          <p:cNvSpPr txBox="1"/>
          <p:nvPr/>
        </p:nvSpPr>
        <p:spPr>
          <a:xfrm>
            <a:off x="6466121" y="2758551"/>
            <a:ext cx="5409356" cy="2163445"/>
          </a:xfrm>
          <a:prstGeom prst="rect">
            <a:avLst/>
          </a:prstGeom>
          <a:noFill/>
        </p:spPr>
        <p:txBody>
          <a:bodyPr wrap="square" rtlCol="0">
            <a:noAutofit/>
          </a:bodyPr>
          <a:lstStyle/>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a:solidFill>
                  <a:srgbClr val="000000"/>
                </a:solidFill>
                <a:latin typeface="Calibri" panose="020F0502020204030204" pitchFamily="34" charset="0"/>
                <a:ea typeface="MS PGothic" panose="020B0600070205080204" pitchFamily="34" charset="-128"/>
              </a:rPr>
              <a:t>4 ngày đào </a:t>
            </a:r>
            <a:r>
              <a:rPr lang="en-SG" sz="1200" b="1" smtClean="0">
                <a:solidFill>
                  <a:srgbClr val="000000"/>
                </a:solidFill>
                <a:latin typeface="Calibri" panose="020F0502020204030204" pitchFamily="34" charset="0"/>
                <a:ea typeface="MS PGothic" panose="020B0600070205080204" pitchFamily="34" charset="-128"/>
              </a:rPr>
              <a:t>tạo</a:t>
            </a: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smtClean="0">
                <a:solidFill>
                  <a:srgbClr val="000000"/>
                </a:solidFill>
                <a:latin typeface="Calibri" panose="020F0502020204030204" pitchFamily="34" charset="0"/>
                <a:ea typeface="MS PGothic" panose="020B0600070205080204" pitchFamily="34" charset="-128"/>
              </a:rPr>
              <a:t>GBP  </a:t>
            </a:r>
            <a:r>
              <a:rPr lang="en-SG" sz="1200" b="1">
                <a:solidFill>
                  <a:srgbClr val="000000"/>
                </a:solidFill>
                <a:latin typeface="Calibri" panose="020F0502020204030204" pitchFamily="34" charset="0"/>
                <a:ea typeface="MS PGothic" panose="020B0600070205080204" pitchFamily="34" charset="-128"/>
              </a:rPr>
              <a:t>///// (Tối đa 35 giảng viên)</a:t>
            </a:r>
            <a:endParaRPr lang="en-SG" sz="1200">
              <a:latin typeface="Times New Roman" panose="02020603050405020304" pitchFamily="18" charset="0"/>
              <a:ea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a:solidFill>
                  <a:srgbClr val="000000"/>
                </a:solidFill>
                <a:latin typeface="Calibri" panose="020F0502020204030204" pitchFamily="34" charset="0"/>
                <a:ea typeface="MS PGothic" panose="020B0600070205080204" pitchFamily="34" charset="-128"/>
              </a:rPr>
              <a:t>Giáo viên quốc tế</a:t>
            </a:r>
            <a:endParaRPr lang="en-SG" sz="1200">
              <a:latin typeface="Times New Roman" panose="02020603050405020304" pitchFamily="18" charset="0"/>
              <a:ea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a:solidFill>
                  <a:srgbClr val="000000"/>
                </a:solidFill>
                <a:latin typeface="Calibri" panose="020F0502020204030204" pitchFamily="34" charset="0"/>
                <a:ea typeface="MS PGothic" panose="020B0600070205080204" pitchFamily="34" charset="-128"/>
              </a:rPr>
              <a:t>Giảng dạy bằng Tiếng Anh (Trường Cao đẳng Lý Tự Trọng hỗ trợ Phiên dịch viên)</a:t>
            </a:r>
            <a:endParaRPr lang="en-SG" sz="1200">
              <a:latin typeface="Times New Roman" panose="02020603050405020304" pitchFamily="18" charset="0"/>
              <a:ea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a:solidFill>
                  <a:srgbClr val="000000"/>
                </a:solidFill>
                <a:latin typeface="Times New Roman" panose="02020603050405020304" pitchFamily="18" charset="0"/>
                <a:ea typeface="MS PGothic" panose="020B0600070205080204" pitchFamily="34" charset="-128"/>
                <a:cs typeface="Times New Roman" panose="02020603050405020304" pitchFamily="18" charset="0"/>
              </a:rPr>
              <a:t>Kế hoạch kiểm tra và kiểm tra trắc nghiệm</a:t>
            </a:r>
            <a:endParaRPr lang="en-SG" sz="1200">
              <a:latin typeface="Times New Roman" panose="02020603050405020304" pitchFamily="18" charset="0"/>
              <a:ea typeface="Times New Roman" panose="02020603050405020304" pitchFamily="18" charset="0"/>
              <a:cs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a:solidFill>
                  <a:srgbClr val="000000"/>
                </a:solidFill>
                <a:latin typeface="Times New Roman" panose="02020603050405020304" pitchFamily="18" charset="0"/>
                <a:ea typeface="MS PGothic" panose="020B0600070205080204" pitchFamily="34" charset="-128"/>
                <a:cs typeface="Times New Roman" panose="02020603050405020304" pitchFamily="18" charset="0"/>
              </a:rPr>
              <a:t>Hướng dẫn cho Hướng dẫn viên và giảng viên</a:t>
            </a:r>
            <a:endParaRPr lang="en-SG" sz="1200">
              <a:latin typeface="Times New Roman" panose="02020603050405020304" pitchFamily="18" charset="0"/>
              <a:ea typeface="Times New Roman" panose="02020603050405020304" pitchFamily="18" charset="0"/>
              <a:cs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200" b="1">
                <a:solidFill>
                  <a:srgbClr val="000000"/>
                </a:solidFill>
                <a:latin typeface="Times New Roman" panose="02020603050405020304" pitchFamily="18" charset="0"/>
                <a:ea typeface="MS PGothic" panose="020B0600070205080204" pitchFamily="34" charset="-128"/>
                <a:cs typeface="Times New Roman" panose="02020603050405020304" pitchFamily="18" charset="0"/>
              </a:rPr>
              <a:t>Case study cho người học</a:t>
            </a:r>
            <a:endParaRPr lang="en-SG"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2" name="Down Arrow 11">
            <a:extLst>
              <a:ext uri="{FF2B5EF4-FFF2-40B4-BE49-F238E27FC236}">
                <a16:creationId xmlns="" xmlns:a16="http://schemas.microsoft.com/office/drawing/2014/main" id="{94ECF88F-BA78-4B6D-B494-62F171917E31}"/>
              </a:ext>
            </a:extLst>
          </p:cNvPr>
          <p:cNvSpPr/>
          <p:nvPr/>
        </p:nvSpPr>
        <p:spPr>
          <a:xfrm>
            <a:off x="4516037" y="4406376"/>
            <a:ext cx="494030" cy="51562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SG"/>
          </a:p>
        </p:txBody>
      </p:sp>
      <p:sp>
        <p:nvSpPr>
          <p:cNvPr id="13" name="Rectangle 12">
            <a:extLst>
              <a:ext uri="{FF2B5EF4-FFF2-40B4-BE49-F238E27FC236}">
                <a16:creationId xmlns="" xmlns:a16="http://schemas.microsoft.com/office/drawing/2014/main" id="{02426369-40B0-471F-B38E-D477366374D7}"/>
              </a:ext>
            </a:extLst>
          </p:cNvPr>
          <p:cNvSpPr/>
          <p:nvPr/>
        </p:nvSpPr>
        <p:spPr>
          <a:xfrm>
            <a:off x="3971207" y="5369615"/>
            <a:ext cx="1524000" cy="889000"/>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eaLnBrk="0" fontAlgn="base" hangingPunct="0">
              <a:spcAft>
                <a:spcPts val="0"/>
              </a:spcAft>
            </a:pPr>
            <a:r>
              <a:rPr lang="en-SG" sz="1100" b="1" kern="1200" dirty="0">
                <a:solidFill>
                  <a:srgbClr val="FFFFFF"/>
                </a:solidFill>
                <a:effectLst/>
                <a:ea typeface="Times New Roman" panose="02020603050405020304" pitchFamily="18" charset="0"/>
              </a:rPr>
              <a:t>5 x Student Modules in Vietnam </a:t>
            </a:r>
            <a:endParaRPr lang="en-SG" sz="800" dirty="0">
              <a:effectLst/>
              <a:latin typeface="Tahoma" panose="020B0604030504040204" pitchFamily="34" charset="0"/>
              <a:ea typeface="Times New Roman" panose="02020603050405020304" pitchFamily="18" charset="0"/>
            </a:endParaRPr>
          </a:p>
        </p:txBody>
      </p:sp>
      <p:sp>
        <p:nvSpPr>
          <p:cNvPr id="14" name="TextBox 17">
            <a:extLst>
              <a:ext uri="{FF2B5EF4-FFF2-40B4-BE49-F238E27FC236}">
                <a16:creationId xmlns="" xmlns:a16="http://schemas.microsoft.com/office/drawing/2014/main" id="{6B7E67B6-5972-4788-B393-D2DF523E63C5}"/>
              </a:ext>
            </a:extLst>
          </p:cNvPr>
          <p:cNvSpPr txBox="1"/>
          <p:nvPr/>
        </p:nvSpPr>
        <p:spPr>
          <a:xfrm>
            <a:off x="6696795" y="5045130"/>
            <a:ext cx="5178682" cy="1537970"/>
          </a:xfrm>
          <a:prstGeom prst="rect">
            <a:avLst/>
          </a:prstGeom>
          <a:noFill/>
        </p:spPr>
        <p:txBody>
          <a:bodyPr wrap="square" rtlCol="0">
            <a:noAutofit/>
          </a:bodyPr>
          <a:lstStyle/>
          <a:p>
            <a:pPr marL="457200" indent="-228600" eaLnBrk="0" fontAlgn="base" hangingPunct="0">
              <a:lnSpc>
                <a:spcPct val="115000"/>
              </a:lnSpc>
              <a:spcAft>
                <a:spcPts val="0"/>
              </a:spcAft>
              <a:buFont typeface="Arial" panose="020B0604020202020204" pitchFamily="34" charset="0"/>
              <a:buChar char="•"/>
              <a:tabLst>
                <a:tab pos="457200" algn="l"/>
              </a:tabLst>
            </a:pPr>
            <a:r>
              <a:rPr lang="en-SG" sz="1100" b="1" smtClean="0">
                <a:solidFill>
                  <a:srgbClr val="7030A0"/>
                </a:solidFill>
                <a:latin typeface="Calibri" panose="020F0502020204030204" pitchFamily="34" charset="0"/>
                <a:ea typeface="MS PGothic" panose="020B0600070205080204" pitchFamily="34" charset="-128"/>
              </a:rPr>
              <a:t>5 module </a:t>
            </a:r>
            <a:r>
              <a:rPr lang="en-SG" sz="1100" b="1">
                <a:solidFill>
                  <a:srgbClr val="7030A0"/>
                </a:solidFill>
                <a:latin typeface="Calibri" panose="020F0502020204030204" pitchFamily="34" charset="0"/>
                <a:ea typeface="MS PGothic" panose="020B0600070205080204" pitchFamily="34" charset="-128"/>
              </a:rPr>
              <a:t>quốc tế</a:t>
            </a:r>
            <a:endParaRPr lang="en-SG" sz="1100">
              <a:latin typeface="Times New Roman" panose="02020603050405020304" pitchFamily="18" charset="0"/>
              <a:ea typeface="Times New Roman" panose="02020603050405020304" pitchFamily="18" charset="0"/>
            </a:endParaRPr>
          </a:p>
          <a:p>
            <a:pPr marL="457200" indent="-228600" eaLnBrk="0" fontAlgn="base" hangingPunct="0">
              <a:lnSpc>
                <a:spcPct val="115000"/>
              </a:lnSpc>
              <a:buFont typeface="Arial" panose="020B0604020202020204" pitchFamily="34" charset="0"/>
              <a:buChar char="•"/>
              <a:tabLst>
                <a:tab pos="457200" algn="l"/>
              </a:tabLst>
            </a:pPr>
            <a:r>
              <a:rPr lang="en-SG" sz="1100" b="1">
                <a:solidFill>
                  <a:srgbClr val="7030A0"/>
                </a:solidFill>
                <a:latin typeface="Calibri" panose="020F0502020204030204" pitchFamily="34" charset="0"/>
                <a:ea typeface="MS PGothic" panose="020B0600070205080204" pitchFamily="34" charset="-128"/>
              </a:rPr>
              <a:t>24 giờ mỗi module </a:t>
            </a:r>
            <a:r>
              <a:rPr lang="en-SG" sz="1100" b="1" smtClean="0">
                <a:solidFill>
                  <a:srgbClr val="7030A0"/>
                </a:solidFill>
                <a:latin typeface="Calibri" panose="020F0502020204030204" pitchFamily="34" charset="0"/>
                <a:ea typeface="MS PGothic" panose="020B0600070205080204" pitchFamily="34" charset="-128"/>
              </a:rPr>
              <a:t>(120 </a:t>
            </a:r>
            <a:r>
              <a:rPr lang="en-SG" sz="1100" b="1">
                <a:solidFill>
                  <a:srgbClr val="7030A0"/>
                </a:solidFill>
                <a:latin typeface="Calibri" panose="020F0502020204030204" pitchFamily="34" charset="0"/>
                <a:ea typeface="MS PGothic" panose="020B0600070205080204" pitchFamily="34" charset="-128"/>
              </a:rPr>
              <a:t>giờ tổng cộng)</a:t>
            </a:r>
            <a:endParaRPr lang="en-SG" sz="1100">
              <a:latin typeface="Times New Roman" panose="02020603050405020304" pitchFamily="18" charset="0"/>
              <a:ea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100" b="1">
                <a:solidFill>
                  <a:srgbClr val="7030A0"/>
                </a:solidFill>
                <a:latin typeface="Calibri" panose="020F0502020204030204" pitchFamily="34" charset="0"/>
                <a:ea typeface="MS PGothic" panose="020B0600070205080204" pitchFamily="34" charset="-128"/>
              </a:rPr>
              <a:t>/// GBP mỗi sinh viên</a:t>
            </a:r>
            <a:endParaRPr lang="en-SG" sz="1100">
              <a:latin typeface="Times New Roman" panose="02020603050405020304" pitchFamily="18" charset="0"/>
              <a:ea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100" b="1">
                <a:solidFill>
                  <a:srgbClr val="7030A0"/>
                </a:solidFill>
                <a:latin typeface="Calibri" panose="020F0502020204030204" pitchFamily="34" charset="0"/>
                <a:ea typeface="MS PGothic" panose="020B0600070205080204" pitchFamily="34" charset="-128"/>
              </a:rPr>
              <a:t>Tối thiểu 10 sinh viên</a:t>
            </a:r>
            <a:endParaRPr lang="en-SG" sz="1100">
              <a:latin typeface="Times New Roman" panose="02020603050405020304" pitchFamily="18" charset="0"/>
              <a:ea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100" b="1">
                <a:solidFill>
                  <a:srgbClr val="7030A0"/>
                </a:solidFill>
                <a:latin typeface="Calibri" panose="020F0502020204030204" pitchFamily="34" charset="0"/>
                <a:ea typeface="MS PGothic" panose="020B0600070205080204" pitchFamily="34" charset="-128"/>
              </a:rPr>
              <a:t>Giảng dạy bởi các giảng viên bản địa đã được đào tạo</a:t>
            </a:r>
            <a:endParaRPr lang="en-SG" sz="1100">
              <a:latin typeface="Times New Roman" panose="02020603050405020304" pitchFamily="18" charset="0"/>
              <a:ea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100" b="1">
                <a:solidFill>
                  <a:srgbClr val="7030A0"/>
                </a:solidFill>
                <a:latin typeface="Calibri" panose="020F0502020204030204" pitchFamily="34" charset="0"/>
                <a:ea typeface="MS PGothic" panose="020B0600070205080204" pitchFamily="34" charset="-128"/>
              </a:rPr>
              <a:t>Tất cả tài liệu giảng dạy và thi cử sẽ được hỗ trợ</a:t>
            </a:r>
            <a:endParaRPr lang="en-SG" sz="1100">
              <a:latin typeface="Times New Roman" panose="02020603050405020304" pitchFamily="18" charset="0"/>
              <a:ea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100" b="1">
                <a:solidFill>
                  <a:srgbClr val="7030A0"/>
                </a:solidFill>
                <a:latin typeface="Calibri" panose="020F0502020204030204" pitchFamily="34" charset="0"/>
                <a:ea typeface="MS PGothic" panose="020B0600070205080204" pitchFamily="34" charset="-128"/>
              </a:rPr>
              <a:t>Giảng dạy bằng Tiếng Anh hoặc Tiếng Việt</a:t>
            </a:r>
            <a:endParaRPr lang="en-SG" sz="1100">
              <a:latin typeface="Times New Roman" panose="02020603050405020304" pitchFamily="18" charset="0"/>
              <a:ea typeface="Times New Roman" panose="02020603050405020304" pitchFamily="18" charset="0"/>
            </a:endParaRPr>
          </a:p>
          <a:p>
            <a:pPr marL="457200" indent="-228600" eaLnBrk="0" fontAlgn="base" hangingPunct="0">
              <a:lnSpc>
                <a:spcPct val="115000"/>
              </a:lnSpc>
              <a:spcAft>
                <a:spcPts val="0"/>
              </a:spcAft>
              <a:buFont typeface="Arial" panose="020B0604020202020204" pitchFamily="34" charset="0"/>
              <a:buChar char="•"/>
              <a:tabLst>
                <a:tab pos="457200" algn="l"/>
              </a:tabLst>
            </a:pPr>
            <a:r>
              <a:rPr lang="en-SG" sz="1100" b="1">
                <a:solidFill>
                  <a:srgbClr val="7030A0"/>
                </a:solidFill>
                <a:latin typeface="Calibri" panose="020F0502020204030204" pitchFamily="34" charset="0"/>
                <a:ea typeface="MS PGothic" panose="020B0600070205080204" pitchFamily="34" charset="-128"/>
              </a:rPr>
              <a:t>Bằng chuyên ngành được cấp bởi Trường Cao đẳng City of Glasgow</a:t>
            </a:r>
            <a:endParaRPr lang="en-SG" sz="1100" b="1" dirty="0">
              <a:solidFill>
                <a:srgbClr val="7030A0"/>
              </a:solidFill>
              <a:latin typeface="Calibri" panose="020F0502020204030204" pitchFamily="34" charset="0"/>
              <a:ea typeface="MS PGothic" panose="020B0600070205080204" pitchFamily="34" charset="-128"/>
            </a:endParaRPr>
          </a:p>
        </p:txBody>
      </p:sp>
      <p:sp>
        <p:nvSpPr>
          <p:cNvPr id="15" name="TextBox 14">
            <a:extLst>
              <a:ext uri="{FF2B5EF4-FFF2-40B4-BE49-F238E27FC236}">
                <a16:creationId xmlns="" xmlns:a16="http://schemas.microsoft.com/office/drawing/2014/main" id="{4A94546D-1F3F-4143-BA8C-331666FA1CBF}"/>
              </a:ext>
            </a:extLst>
          </p:cNvPr>
          <p:cNvSpPr txBox="1"/>
          <p:nvPr/>
        </p:nvSpPr>
        <p:spPr>
          <a:xfrm flipH="1">
            <a:off x="85558" y="3704814"/>
            <a:ext cx="2684229" cy="1477328"/>
          </a:xfrm>
          <a:prstGeom prst="rect">
            <a:avLst/>
          </a:prstGeom>
          <a:noFill/>
        </p:spPr>
        <p:txBody>
          <a:bodyPr wrap="square" rtlCol="0">
            <a:spAutoFit/>
          </a:bodyPr>
          <a:lstStyle/>
          <a:p>
            <a:r>
              <a:rPr lang="en-SG">
                <a:solidFill>
                  <a:srgbClr val="0070C0"/>
                </a:solidFill>
                <a:latin typeface="Times New Roman" panose="02020603050405020304" pitchFamily="18" charset="0"/>
                <a:cs typeface="Times New Roman" panose="02020603050405020304" pitchFamily="18" charset="0"/>
              </a:rPr>
              <a:t>Xin hãy chú ý rằng đây là mô hình được đề xuất gần đây.</a:t>
            </a:r>
          </a:p>
          <a:p>
            <a:r>
              <a:rPr lang="en-SG">
                <a:solidFill>
                  <a:srgbClr val="0070C0"/>
                </a:solidFill>
                <a:latin typeface="Times New Roman" panose="02020603050405020304" pitchFamily="18" charset="0"/>
                <a:cs typeface="Times New Roman" panose="02020603050405020304" pitchFamily="18" charset="0"/>
              </a:rPr>
              <a:t>Giá cả sẽ được xác nhận vào ngày 18/07</a:t>
            </a:r>
            <a:r>
              <a:rPr lang="en-SG">
                <a:solidFill>
                  <a:srgbClr val="0070C0"/>
                </a:solidFill>
              </a:rPr>
              <a:t> </a:t>
            </a:r>
            <a:endParaRPr lang="en-SG" dirty="0">
              <a:solidFill>
                <a:srgbClr val="0070C0"/>
              </a:solidFill>
            </a:endParaRPr>
          </a:p>
        </p:txBody>
      </p:sp>
      <p:sp>
        <p:nvSpPr>
          <p:cNvPr id="16" name="Rounded Rectangle 381">
            <a:extLst>
              <a:ext uri="{FF2B5EF4-FFF2-40B4-BE49-F238E27FC236}">
                <a16:creationId xmlns="" xmlns:a16="http://schemas.microsoft.com/office/drawing/2014/main" id="{6098E2DF-3874-4F39-9242-CF1013562D8E}"/>
              </a:ext>
            </a:extLst>
          </p:cNvPr>
          <p:cNvSpPr/>
          <p:nvPr/>
        </p:nvSpPr>
        <p:spPr>
          <a:xfrm>
            <a:off x="2769787" y="2967466"/>
            <a:ext cx="914400" cy="5156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0"/>
              </a:spcAft>
            </a:pPr>
            <a:r>
              <a:rPr lang="en-US" sz="1100" smtClean="0">
                <a:effectLst/>
                <a:latin typeface="Times New Roman" panose="02020603050405020304" pitchFamily="18" charset="0"/>
                <a:ea typeface="Times New Roman" panose="02020603050405020304" pitchFamily="18" charset="0"/>
                <a:cs typeface="Times New Roman" panose="02020603050405020304" pitchFamily="18" charset="0"/>
              </a:rPr>
              <a:t>Bước 1</a:t>
            </a:r>
            <a:endParaRPr lang="en-SG" sz="11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7" name="Rounded Rectangle 382">
            <a:extLst>
              <a:ext uri="{FF2B5EF4-FFF2-40B4-BE49-F238E27FC236}">
                <a16:creationId xmlns="" xmlns:a16="http://schemas.microsoft.com/office/drawing/2014/main" id="{2AA52449-DDAC-465F-8773-B47AE863235F}"/>
              </a:ext>
            </a:extLst>
          </p:cNvPr>
          <p:cNvSpPr/>
          <p:nvPr/>
        </p:nvSpPr>
        <p:spPr>
          <a:xfrm>
            <a:off x="2769787" y="5626521"/>
            <a:ext cx="914400" cy="5156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0"/>
              </a:spcAft>
            </a:pPr>
            <a:r>
              <a:rPr lang="en-US" sz="1100" smtClean="0">
                <a:effectLst/>
                <a:latin typeface="Times New Roman" panose="02020603050405020304" pitchFamily="18" charset="0"/>
                <a:ea typeface="Times New Roman" panose="02020603050405020304" pitchFamily="18" charset="0"/>
                <a:cs typeface="Times New Roman" panose="02020603050405020304" pitchFamily="18" charset="0"/>
              </a:rPr>
              <a:t>Bước 2</a:t>
            </a:r>
            <a:endParaRPr lang="en-SG" sz="11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1994269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F9C9D"/>
      </a:accent5>
      <a:accent6>
        <a:srgbClr val="9E5E9B"/>
      </a:accent6>
      <a:hlink>
        <a:srgbClr val="58C1BA"/>
      </a:hlink>
      <a:folHlink>
        <a:srgbClr val="9DFFC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 xmlns:thm15="http://schemas.microsoft.com/office/thememl/2012/main" name="Ion Boardroom" id="{FC33163D-4339-46B1-8EED-24C834239D99}" vid="{EC7F02AD-9687-440F-A9DF-FAA6F22270D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1512</TotalTime>
  <Words>2450</Words>
  <Application>Microsoft Office PowerPoint</Application>
  <PresentationFormat>Custom</PresentationFormat>
  <Paragraphs>339</Paragraphs>
  <Slides>27</Slides>
  <Notes>0</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Ion Boardroom</vt:lpstr>
      <vt:lpstr>Phương pháp tiếp cận quốc tế hóa chương trình giảng dạy của trường Cao đẳng Lý Tự Trọng  và hợp tác với trường Cao đẳng City of Glasgow</vt:lpstr>
      <vt:lpstr>City of Glasgow College (CoGC)</vt:lpstr>
      <vt:lpstr>City of Glasgow College International Activities</vt:lpstr>
      <vt:lpstr>Internationalisation Options</vt:lpstr>
      <vt:lpstr>Internationalisation Options</vt:lpstr>
      <vt:lpstr>Bằng chuyên ngành Kỹ Thuật Cơ khí, Ngôn ngữ Anh, Xây dựng, Công nghệ Thông tin hoặc Kỹ thuật Điện   </vt:lpstr>
      <vt:lpstr>Bằng chuyên ngành Kỹ Thuật Cơ khí, Ngôn ngữ Anh, Xây dựng, Công nghệ Thông tin hoặc Kỹ thuật Điện   </vt:lpstr>
      <vt:lpstr>Chứng chỉ chuyên nghiệp Kỹ Thuật Cơ khí, Ngôn ngữ Anh, Xây dựng, Công nghệ Thông tin hoặc Kỹ thuật Điện   </vt:lpstr>
      <vt:lpstr>Professional Diploma  Mechanical Engineering, English, Construction, IT or Electrical Engineering    </vt:lpstr>
      <vt:lpstr>Internationalisation Options</vt:lpstr>
      <vt:lpstr>Đào tạo giảng viên tại Trường Cao đẳng City of Glasgow</vt:lpstr>
      <vt:lpstr>Đào tạo giảng viên tại Trường Cao đẳng City of Glasgow</vt:lpstr>
      <vt:lpstr>Đào tạo giảng viên tại Trường Cao đẳng City of Glasgow</vt:lpstr>
      <vt:lpstr>Đào tạo giảng viên tại Trường Cao đẳng City of Glasgow</vt:lpstr>
      <vt:lpstr>Đào tạo giảng viên tại Trường Cao đẳng City of Glasgow</vt:lpstr>
      <vt:lpstr>Đào tạo giảng viên tại Trường Cao đẳng City of Glasgow: Giá dự kiến cho mỗi người tham gia</vt:lpstr>
      <vt:lpstr>Internationalisation Options</vt:lpstr>
      <vt:lpstr>Tour học tập về văn hóa của Vương quốc Anh</vt:lpstr>
      <vt:lpstr>2 weeks English (Hospitality/Tourism/Culinary)  and UK Culture Study Tour</vt:lpstr>
      <vt:lpstr>1 week English (Business Related Workshops) and UK Culture Study Tour</vt:lpstr>
      <vt:lpstr>Fees Payable Per Student (English and UK Culture Study Tour)</vt:lpstr>
      <vt:lpstr>1 week Global Studies - Project Based Learning Study Tour</vt:lpstr>
      <vt:lpstr>2 weeks Global Studies - Project Based Learning Study Tour</vt:lpstr>
      <vt:lpstr>Fees Payable Per Student (Global Studies - Project Based Learning Study Tour)</vt:lpstr>
      <vt:lpstr> Study Tour  -Important Points to Note </vt:lpstr>
      <vt:lpstr>Accommodation </vt:lpstr>
      <vt:lpstr>Study Tours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Approaches to Internationalising Ly Tu Trong College curriculum in collaboration with City of Glasgow College. </dc:title>
  <dc:creator>Katie Yinyang Infinity</dc:creator>
  <cp:lastModifiedBy>Koneko</cp:lastModifiedBy>
  <cp:revision>36</cp:revision>
  <cp:lastPrinted>2019-07-30T03:34:25Z</cp:lastPrinted>
  <dcterms:created xsi:type="dcterms:W3CDTF">2019-07-16T01:48:04Z</dcterms:created>
  <dcterms:modified xsi:type="dcterms:W3CDTF">2019-07-30T03:54:21Z</dcterms:modified>
</cp:coreProperties>
</file>